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85" r:id="rId3"/>
    <p:sldId id="273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996633"/>
    <a:srgbClr val="FF0066"/>
    <a:srgbClr val="669900"/>
    <a:srgbClr val="66FF66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F47E8-602E-BA45-A457-C9DB609E1731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C6717-39F5-7D45-A59C-0766E6DD56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0767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C6717-39F5-7D45-A59C-0766E6DD56BE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3244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C6717-39F5-7D45-A59C-0766E6DD56BE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5710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BCC2-6427-4532-90F8-1BFB86EA73CA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9B34-FC25-45D1-A6A1-8C885F02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6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BCC2-6427-4532-90F8-1BFB86EA73CA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9B34-FC25-45D1-A6A1-8C885F02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BCC2-6427-4532-90F8-1BFB86EA73CA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9B34-FC25-45D1-A6A1-8C885F02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45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BCC2-6427-4532-90F8-1BFB86EA73CA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9B34-FC25-45D1-A6A1-8C885F02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1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BCC2-6427-4532-90F8-1BFB86EA73CA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9B34-FC25-45D1-A6A1-8C885F02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6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BCC2-6427-4532-90F8-1BFB86EA73CA}" type="datetimeFigureOut">
              <a:rPr lang="en-US" smtClean="0"/>
              <a:t>2/24/22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9B34-FC25-45D1-A6A1-8C885F02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BCC2-6427-4532-90F8-1BFB86EA73CA}" type="datetimeFigureOut">
              <a:rPr lang="en-US" smtClean="0"/>
              <a:t>2/24/22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9B34-FC25-45D1-A6A1-8C885F02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0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BCC2-6427-4532-90F8-1BFB86EA73CA}" type="datetimeFigureOut">
              <a:rPr lang="en-US" smtClean="0"/>
              <a:t>2/24/22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9B34-FC25-45D1-A6A1-8C885F02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1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BCC2-6427-4532-90F8-1BFB86EA73CA}" type="datetimeFigureOut">
              <a:rPr lang="en-US" smtClean="0"/>
              <a:t>2/24/22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9B34-FC25-45D1-A6A1-8C885F02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2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BCC2-6427-4532-90F8-1BFB86EA73CA}" type="datetimeFigureOut">
              <a:rPr lang="en-US" smtClean="0"/>
              <a:t>2/24/22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9B34-FC25-45D1-A6A1-8C885F02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8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BCC2-6427-4532-90F8-1BFB86EA73CA}" type="datetimeFigureOut">
              <a:rPr lang="en-US" smtClean="0"/>
              <a:t>2/24/22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9B34-FC25-45D1-A6A1-8C885F02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0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5BCC2-6427-4532-90F8-1BFB86EA73CA}" type="datetimeFigureOut">
              <a:rPr lang="en-US" smtClean="0"/>
              <a:t>2/24/22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F9B34-FC25-45D1-A6A1-8C885F02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0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tr.wikipedia.org/wiki/Metan" TargetMode="External"/><Relationship Id="rId7" Type="http://schemas.openxmlformats.org/officeDocument/2006/relationships/image" Target="../media/image19.jpg"/><Relationship Id="rId2" Type="http://schemas.openxmlformats.org/officeDocument/2006/relationships/hyperlink" Target="https://tr.wikipedia.org/wiki/Do%C4%9Falga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.wikipedia.org/wiki/S%C4%B1v%C4%B1la%C5%9Ft%C4%B1r%C4%B1lm%C4%B1%C5%9F_petrol_gaz%C4%B1" TargetMode="External"/><Relationship Id="rId5" Type="http://schemas.openxmlformats.org/officeDocument/2006/relationships/hyperlink" Target="https://tr.wikipedia.org/wiki/B%C3%BCtan" TargetMode="External"/><Relationship Id="rId4" Type="http://schemas.openxmlformats.org/officeDocument/2006/relationships/hyperlink" Target="https://tr.wikipedia.org/wiki/Propan" TargetMode="External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.wikipedia.org/w/index.php?title=Emil_Erlenmeyer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29CAFE-9A53-4C11-8BB1-F4DA7C2644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2" t="9091" r="2695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AA3C76-4811-45AF-BE6D-68CBB847F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771" y="1395042"/>
            <a:ext cx="3687735" cy="2324280"/>
          </a:xfrm>
        </p:spPr>
        <p:txBody>
          <a:bodyPr anchor="b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600" b="1" dirty="0">
                <a:latin typeface="+mn-lt"/>
              </a:rPr>
              <a:t>GENEL KİMYA LABORATUVARINDA KULLANILAN TEMEL MALZEMELER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550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3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2BB9C6F-CD2A-E24D-A0E9-B9881D16FB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8570"/>
          <a:stretch/>
        </p:blipFill>
        <p:spPr>
          <a:xfrm>
            <a:off x="4562839" y="-168316"/>
            <a:ext cx="4695998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FFC7368-2AB0-7742-943D-C1A478DE92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5" r="-1" b="13128"/>
          <a:stretch/>
        </p:blipFill>
        <p:spPr>
          <a:xfrm>
            <a:off x="4567428" y="2487166"/>
            <a:ext cx="469773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1" name="Picture 15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CB0AE85-0F66-FD40-9994-B4F9DB4080D4}"/>
              </a:ext>
            </a:extLst>
          </p:cNvPr>
          <p:cNvSpPr txBox="1"/>
          <p:nvPr/>
        </p:nvSpPr>
        <p:spPr>
          <a:xfrm>
            <a:off x="603748" y="798445"/>
            <a:ext cx="3602727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i="1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Cam Pipet ve Makaralı Puar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77A62813-92A3-7E49-BDD8-DFA4E345C2EF}"/>
              </a:ext>
            </a:extLst>
          </p:cNvPr>
          <p:cNvSpPr/>
          <p:nvPr/>
        </p:nvSpPr>
        <p:spPr>
          <a:xfrm>
            <a:off x="603747" y="2272143"/>
            <a:ext cx="3602728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just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rgbClr val="000000"/>
                </a:solidFill>
              </a:rPr>
              <a:t>Pipet: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Çok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hassas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az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miktardaki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sıvı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hacimƖerinin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ölçümünde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sıvı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maddeleri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istenilen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ölçüde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bir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kaptan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bir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diğer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kaba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aktarmada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kullanılan</a:t>
            </a:r>
            <a:r>
              <a:rPr lang="en-US" sz="1600" dirty="0">
                <a:solidFill>
                  <a:srgbClr val="000000"/>
                </a:solidFill>
              </a:rPr>
              <a:t> cam </a:t>
            </a:r>
            <a:r>
              <a:rPr lang="en-US" sz="1600" dirty="0" err="1">
                <a:solidFill>
                  <a:srgbClr val="000000"/>
                </a:solidFill>
              </a:rPr>
              <a:t>malzemelerdir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r>
              <a:rPr lang="en-US" sz="1600" dirty="0" err="1">
                <a:solidFill>
                  <a:srgbClr val="000000"/>
                </a:solidFill>
              </a:rPr>
              <a:t>Dereceli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pipetlerden</a:t>
            </a:r>
            <a:r>
              <a:rPr lang="en-US" sz="1600" dirty="0">
                <a:solidFill>
                  <a:srgbClr val="000000"/>
                </a:solidFill>
              </a:rPr>
              <a:t> 1 </a:t>
            </a:r>
            <a:r>
              <a:rPr lang="en-US" sz="1600" dirty="0" err="1">
                <a:solidFill>
                  <a:srgbClr val="000000"/>
                </a:solidFill>
              </a:rPr>
              <a:t>mƖ</a:t>
            </a:r>
            <a:r>
              <a:rPr lang="en-US" sz="1600" dirty="0">
                <a:solidFill>
                  <a:srgbClr val="000000"/>
                </a:solidFill>
              </a:rPr>
              <a:t>, 5 </a:t>
            </a:r>
            <a:r>
              <a:rPr lang="en-US" sz="1600" dirty="0" err="1">
                <a:solidFill>
                  <a:srgbClr val="000000"/>
                </a:solidFill>
              </a:rPr>
              <a:t>mƖ</a:t>
            </a:r>
            <a:r>
              <a:rPr lang="en-US" sz="1600" dirty="0">
                <a:solidFill>
                  <a:srgbClr val="000000"/>
                </a:solidFill>
              </a:rPr>
              <a:t>, 10 </a:t>
            </a:r>
            <a:r>
              <a:rPr lang="en-US" sz="1600" dirty="0" err="1">
                <a:solidFill>
                  <a:srgbClr val="000000"/>
                </a:solidFill>
              </a:rPr>
              <a:t>mƖ’lik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pipetler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laboratuvarda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çok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kullanılan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pipetlerdendir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</a:p>
          <a:p>
            <a:pPr indent="-228600" algn="just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 dirty="0" err="1">
                <a:solidFill>
                  <a:srgbClr val="000000"/>
                </a:solidFill>
              </a:rPr>
              <a:t>Makaralı</a:t>
            </a:r>
            <a:r>
              <a:rPr lang="en-US" sz="1600" b="1" u="sng" dirty="0">
                <a:solidFill>
                  <a:srgbClr val="000000"/>
                </a:solidFill>
              </a:rPr>
              <a:t> Puar: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Pipetle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sıvı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çekmek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için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kullanılır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68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3">
            <a:extLst>
              <a:ext uri="{FF2B5EF4-FFF2-40B4-BE49-F238E27FC236}">
                <a16:creationId xmlns:a16="http://schemas.microsoft.com/office/drawing/2014/main" id="{D462EE7E-14DF-497D-AE08-F6623DB88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CB0AE85-0F66-FD40-9994-B4F9DB4080D4}"/>
              </a:ext>
            </a:extLst>
          </p:cNvPr>
          <p:cNvSpPr txBox="1"/>
          <p:nvPr/>
        </p:nvSpPr>
        <p:spPr>
          <a:xfrm>
            <a:off x="5140603" y="401655"/>
            <a:ext cx="2630561" cy="1346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i="1" dirty="0" err="1">
                <a:latin typeface="+mj-lt"/>
                <a:ea typeface="+mj-ea"/>
                <a:cs typeface="+mj-cs"/>
              </a:rPr>
              <a:t>Saat</a:t>
            </a:r>
            <a:r>
              <a:rPr lang="en-US" sz="3100" b="1" i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i="1" dirty="0" err="1">
                <a:latin typeface="+mj-lt"/>
                <a:ea typeface="+mj-ea"/>
                <a:cs typeface="+mj-cs"/>
              </a:rPr>
              <a:t>Camı</a:t>
            </a:r>
            <a:endParaRPr lang="en-US" sz="3100" b="1" i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1659697-446F-2446-92FC-9D032F9E1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4" r="5875"/>
          <a:stretch/>
        </p:blipFill>
        <p:spPr>
          <a:xfrm>
            <a:off x="541782" y="929519"/>
            <a:ext cx="3920133" cy="4995152"/>
          </a:xfrm>
          <a:prstGeom prst="rect">
            <a:avLst/>
          </a:prstGeom>
          <a:effectLst/>
        </p:spPr>
      </p:pic>
      <p:sp>
        <p:nvSpPr>
          <p:cNvPr id="33" name="Rectangle 15">
            <a:extLst>
              <a:ext uri="{FF2B5EF4-FFF2-40B4-BE49-F238E27FC236}">
                <a16:creationId xmlns:a16="http://schemas.microsoft.com/office/drawing/2014/main" id="{2B7373E6-4724-4F6F-B078-E82B0AE8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77A62813-92A3-7E49-BDD8-DFA4E345C2EF}"/>
              </a:ext>
            </a:extLst>
          </p:cNvPr>
          <p:cNvSpPr/>
          <p:nvPr/>
        </p:nvSpPr>
        <p:spPr>
          <a:xfrm>
            <a:off x="5140603" y="1662831"/>
            <a:ext cx="3546197" cy="4239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just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/>
              <a:t>Ortası çukur, analiz ve deneylerde tartma, kurutma ve </a:t>
            </a:r>
            <a:r>
              <a:rPr lang="tr-TR" dirty="0" err="1"/>
              <a:t>kristallendirme</a:t>
            </a:r>
            <a:r>
              <a:rPr lang="tr-TR" dirty="0"/>
              <a:t> gibi </a:t>
            </a:r>
            <a:r>
              <a:rPr lang="tr-TR" dirty="0" err="1"/>
              <a:t>işlemƖerde</a:t>
            </a:r>
            <a:r>
              <a:rPr lang="tr-TR" dirty="0"/>
              <a:t> kullanılan, dış etkenlere karşı dayanıklı cam malzemedir</a:t>
            </a:r>
          </a:p>
          <a:p>
            <a:pPr indent="-228600" algn="just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/>
              <a:t>iç bükey bir araçtır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228543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2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CB0AE85-0F66-FD40-9994-B4F9DB4080D4}"/>
              </a:ext>
            </a:extLst>
          </p:cNvPr>
          <p:cNvSpPr txBox="1"/>
          <p:nvPr/>
        </p:nvSpPr>
        <p:spPr>
          <a:xfrm>
            <a:off x="1012147" y="4837448"/>
            <a:ext cx="1468162" cy="761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dirty="0" err="1">
                <a:latin typeface="+mj-lt"/>
                <a:ea typeface="+mj-ea"/>
                <a:cs typeface="+mj-cs"/>
              </a:rPr>
              <a:t>Huni</a:t>
            </a:r>
            <a:endParaRPr lang="en-US" sz="3600" b="1" i="1" dirty="0">
              <a:latin typeface="+mj-lt"/>
              <a:ea typeface="+mj-ea"/>
              <a:cs typeface="+mj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9C48229F-90CC-424E-BDAB-03C0511D3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4E78EE1C-5428-E047-96F4-6BD9ADC1E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47" y="926473"/>
            <a:ext cx="3715097" cy="3000368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3E48A0D7-A055-B34A-947B-E05BE03A3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44" y="905630"/>
            <a:ext cx="3042056" cy="3042056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FCC2ABD0-B49B-3443-B889-838234D0435B}"/>
              </a:ext>
            </a:extLst>
          </p:cNvPr>
          <p:cNvSpPr/>
          <p:nvPr/>
        </p:nvSpPr>
        <p:spPr>
          <a:xfrm>
            <a:off x="3129562" y="4199694"/>
            <a:ext cx="5002291" cy="2036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914400">
              <a:lnSpc>
                <a:spcPct val="150000"/>
              </a:lnSpc>
              <a:spcAft>
                <a:spcPts val="600"/>
              </a:spcAft>
            </a:pPr>
            <a:r>
              <a:rPr lang="en-US" sz="1700" dirty="0" err="1"/>
              <a:t>Süzme</a:t>
            </a:r>
            <a:r>
              <a:rPr lang="en-US" sz="1700" dirty="0"/>
              <a:t> </a:t>
            </a:r>
            <a:r>
              <a:rPr lang="en-US" sz="1700" dirty="0" err="1"/>
              <a:t>işleminde</a:t>
            </a:r>
            <a:r>
              <a:rPr lang="en-US" sz="1700" dirty="0"/>
              <a:t>, </a:t>
            </a:r>
            <a:r>
              <a:rPr lang="en-US" sz="1700" dirty="0" err="1"/>
              <a:t>sıvıların</a:t>
            </a:r>
            <a:r>
              <a:rPr lang="en-US" sz="1700" dirty="0"/>
              <a:t> </a:t>
            </a:r>
            <a:r>
              <a:rPr lang="en-US" sz="1700" dirty="0" err="1"/>
              <a:t>geniş</a:t>
            </a:r>
            <a:r>
              <a:rPr lang="en-US" sz="1700" dirty="0"/>
              <a:t> </a:t>
            </a:r>
            <a:r>
              <a:rPr lang="en-US" sz="1700" dirty="0" err="1"/>
              <a:t>ağızlı</a:t>
            </a:r>
            <a:r>
              <a:rPr lang="en-US" sz="1700" dirty="0"/>
              <a:t> </a:t>
            </a:r>
            <a:r>
              <a:rPr lang="en-US" sz="1700" dirty="0" err="1"/>
              <a:t>bir</a:t>
            </a:r>
            <a:r>
              <a:rPr lang="en-US" sz="1700" dirty="0"/>
              <a:t> </a:t>
            </a:r>
            <a:r>
              <a:rPr lang="en-US" sz="1700" dirty="0" err="1"/>
              <a:t>kaptan</a:t>
            </a:r>
            <a:r>
              <a:rPr lang="en-US" sz="1700" dirty="0"/>
              <a:t> </a:t>
            </a:r>
            <a:r>
              <a:rPr lang="en-US" sz="1700" dirty="0" err="1"/>
              <a:t>dar</a:t>
            </a:r>
            <a:r>
              <a:rPr lang="en-US" sz="1700" dirty="0"/>
              <a:t> </a:t>
            </a:r>
            <a:r>
              <a:rPr lang="en-US" sz="1700" dirty="0" err="1"/>
              <a:t>ağızlı</a:t>
            </a:r>
            <a:r>
              <a:rPr lang="en-US" sz="1700" dirty="0"/>
              <a:t> </a:t>
            </a:r>
            <a:r>
              <a:rPr lang="en-US" sz="1700" dirty="0" err="1"/>
              <a:t>bir</a:t>
            </a:r>
            <a:r>
              <a:rPr lang="en-US" sz="1700" dirty="0"/>
              <a:t> </a:t>
            </a:r>
            <a:r>
              <a:rPr lang="en-US" sz="1700" dirty="0" err="1"/>
              <a:t>kaba</a:t>
            </a:r>
            <a:r>
              <a:rPr lang="en-US" sz="1700" dirty="0"/>
              <a:t> </a:t>
            </a:r>
            <a:r>
              <a:rPr lang="en-US" sz="1700" dirty="0" err="1"/>
              <a:t>aktarılmasında</a:t>
            </a:r>
            <a:r>
              <a:rPr lang="en-US" sz="1700" dirty="0"/>
              <a:t> </a:t>
            </a:r>
            <a:r>
              <a:rPr lang="en-US" sz="1700" dirty="0" err="1"/>
              <a:t>ve</a:t>
            </a:r>
            <a:r>
              <a:rPr lang="en-US" sz="1700" dirty="0"/>
              <a:t> </a:t>
            </a:r>
            <a:r>
              <a:rPr lang="en-US" sz="1700" dirty="0" err="1"/>
              <a:t>toz</a:t>
            </a:r>
            <a:r>
              <a:rPr lang="en-US" sz="1700" dirty="0"/>
              <a:t> </a:t>
            </a:r>
            <a:r>
              <a:rPr lang="en-US" sz="1700" dirty="0" err="1"/>
              <a:t>hâlindeki</a:t>
            </a:r>
            <a:r>
              <a:rPr lang="en-US" sz="1700" dirty="0"/>
              <a:t> </a:t>
            </a:r>
            <a:r>
              <a:rPr lang="en-US" sz="1700" dirty="0" err="1"/>
              <a:t>katıların</a:t>
            </a:r>
            <a:r>
              <a:rPr lang="en-US" sz="1700" dirty="0"/>
              <a:t> </a:t>
            </a:r>
            <a:r>
              <a:rPr lang="en-US" sz="1700" dirty="0" err="1"/>
              <a:t>dar</a:t>
            </a:r>
            <a:r>
              <a:rPr lang="en-US" sz="1700" dirty="0"/>
              <a:t> </a:t>
            </a:r>
            <a:r>
              <a:rPr lang="en-US" sz="1700" dirty="0" err="1"/>
              <a:t>boğazlı</a:t>
            </a:r>
            <a:r>
              <a:rPr lang="en-US" sz="1700" dirty="0"/>
              <a:t> </a:t>
            </a:r>
            <a:r>
              <a:rPr lang="en-US" sz="1700" dirty="0" err="1"/>
              <a:t>kaplara</a:t>
            </a:r>
            <a:r>
              <a:rPr lang="en-US" sz="1700" dirty="0"/>
              <a:t> </a:t>
            </a:r>
            <a:r>
              <a:rPr lang="en-US" sz="1700" dirty="0" err="1"/>
              <a:t>aktarılmasında</a:t>
            </a:r>
            <a:r>
              <a:rPr lang="en-US" sz="1700" dirty="0"/>
              <a:t> </a:t>
            </a:r>
            <a:r>
              <a:rPr lang="en-US" sz="1700" dirty="0" err="1"/>
              <a:t>kullanılan</a:t>
            </a:r>
            <a:r>
              <a:rPr lang="en-US" sz="1700" dirty="0"/>
              <a:t> cam </a:t>
            </a:r>
            <a:r>
              <a:rPr lang="en-US" sz="1700" dirty="0" err="1"/>
              <a:t>veya</a:t>
            </a:r>
            <a:r>
              <a:rPr lang="en-US" sz="1700" dirty="0"/>
              <a:t> </a:t>
            </a:r>
            <a:r>
              <a:rPr lang="en-US" sz="1700" dirty="0" err="1"/>
              <a:t>plastik</a:t>
            </a:r>
            <a:r>
              <a:rPr lang="en-US" sz="1700" dirty="0"/>
              <a:t> </a:t>
            </a:r>
            <a:r>
              <a:rPr lang="en-US" sz="1700" dirty="0" err="1"/>
              <a:t>malzemelerdir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941864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CB0AE85-0F66-FD40-9994-B4F9DB4080D4}"/>
              </a:ext>
            </a:extLst>
          </p:cNvPr>
          <p:cNvSpPr txBox="1"/>
          <p:nvPr/>
        </p:nvSpPr>
        <p:spPr>
          <a:xfrm>
            <a:off x="629986" y="120627"/>
            <a:ext cx="3641572" cy="146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Bunzen</a:t>
            </a:r>
            <a:r>
              <a:rPr lang="en-US" sz="35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Beki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27BCDA95-C099-5E40-858E-CDE4D3732743}"/>
              </a:ext>
            </a:extLst>
          </p:cNvPr>
          <p:cNvSpPr/>
          <p:nvPr/>
        </p:nvSpPr>
        <p:spPr>
          <a:xfrm>
            <a:off x="629986" y="1282348"/>
            <a:ext cx="3483390" cy="5270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/>
              <a:t>Isıtma</a:t>
            </a:r>
            <a:r>
              <a:rPr lang="en-US" sz="1300" dirty="0"/>
              <a:t>, </a:t>
            </a:r>
            <a:r>
              <a:rPr lang="en-US" sz="1300" dirty="0" err="1"/>
              <a:t>sterilizasyon</a:t>
            </a:r>
            <a:r>
              <a:rPr lang="en-US" sz="1300" dirty="0"/>
              <a:t> </a:t>
            </a:r>
            <a:r>
              <a:rPr lang="en-US" sz="1300" dirty="0" err="1"/>
              <a:t>ve</a:t>
            </a:r>
            <a:r>
              <a:rPr lang="en-US" sz="1300" dirty="0"/>
              <a:t> </a:t>
            </a:r>
            <a:r>
              <a:rPr lang="en-US" sz="1300" dirty="0" err="1"/>
              <a:t>yanma</a:t>
            </a:r>
            <a:r>
              <a:rPr lang="en-US" sz="1300" dirty="0"/>
              <a:t> </a:t>
            </a:r>
            <a:r>
              <a:rPr lang="en-US" sz="1300" dirty="0" err="1"/>
              <a:t>için</a:t>
            </a:r>
            <a:r>
              <a:rPr lang="en-US" sz="1300" dirty="0"/>
              <a:t> </a:t>
            </a:r>
            <a:r>
              <a:rPr lang="en-US" sz="1300" dirty="0" err="1"/>
              <a:t>kullanılan</a:t>
            </a:r>
            <a:r>
              <a:rPr lang="en-US" sz="1300" dirty="0"/>
              <a:t>, </a:t>
            </a:r>
            <a:r>
              <a:rPr lang="en-US" sz="1300" dirty="0" err="1"/>
              <a:t>tek</a:t>
            </a:r>
            <a:r>
              <a:rPr lang="en-US" sz="1300" dirty="0"/>
              <a:t> </a:t>
            </a:r>
            <a:r>
              <a:rPr lang="en-US" sz="1300" dirty="0" err="1"/>
              <a:t>bir</a:t>
            </a:r>
            <a:r>
              <a:rPr lang="en-US" sz="1300" dirty="0"/>
              <a:t> </a:t>
            </a:r>
            <a:r>
              <a:rPr lang="en-US" sz="1300" dirty="0" err="1"/>
              <a:t>açık</a:t>
            </a:r>
            <a:r>
              <a:rPr lang="en-US" sz="1300" dirty="0"/>
              <a:t> </a:t>
            </a:r>
            <a:r>
              <a:rPr lang="en-US" sz="1300" dirty="0" err="1"/>
              <a:t>gaz</a:t>
            </a:r>
            <a:r>
              <a:rPr lang="en-US" sz="1300" dirty="0"/>
              <a:t> </a:t>
            </a:r>
            <a:r>
              <a:rPr lang="en-US" sz="1300" dirty="0" err="1"/>
              <a:t>alevi</a:t>
            </a:r>
            <a:r>
              <a:rPr lang="en-US" sz="1300" dirty="0"/>
              <a:t> </a:t>
            </a:r>
            <a:r>
              <a:rPr lang="en-US" sz="1300" dirty="0" err="1"/>
              <a:t>üreten</a:t>
            </a:r>
            <a:r>
              <a:rPr lang="en-US" sz="1300" dirty="0"/>
              <a:t> </a:t>
            </a:r>
            <a:r>
              <a:rPr lang="en-US" sz="1300" dirty="0" err="1"/>
              <a:t>yaygın</a:t>
            </a:r>
            <a:r>
              <a:rPr lang="en-US" sz="1300" dirty="0"/>
              <a:t> </a:t>
            </a:r>
            <a:r>
              <a:rPr lang="en-US" sz="1300" dirty="0" err="1"/>
              <a:t>bir</a:t>
            </a:r>
            <a:r>
              <a:rPr lang="en-US" sz="1300" dirty="0"/>
              <a:t> </a:t>
            </a:r>
            <a:r>
              <a:rPr lang="en-US" sz="1300" u="sng" dirty="0" err="1"/>
              <a:t>laboratuvar</a:t>
            </a:r>
            <a:r>
              <a:rPr lang="en-US" sz="1300" u="sng" dirty="0"/>
              <a:t> </a:t>
            </a:r>
            <a:r>
              <a:rPr lang="en-US" sz="1300" dirty="0" err="1"/>
              <a:t>aracıdır</a:t>
            </a:r>
            <a:endParaRPr lang="en-US" sz="1300" dirty="0"/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Gaz, </a:t>
            </a:r>
            <a:r>
              <a:rPr lang="en-US" sz="1300" dirty="0">
                <a:hlinkClick r:id="rId2" tooltip="Doğalgaz"/>
              </a:rPr>
              <a:t>doğalgaz</a:t>
            </a:r>
            <a:r>
              <a:rPr lang="en-US" sz="1300" dirty="0"/>
              <a:t> (</a:t>
            </a:r>
            <a:r>
              <a:rPr lang="en-US" sz="1300" dirty="0" err="1"/>
              <a:t>çoğunlukla</a:t>
            </a:r>
            <a:r>
              <a:rPr lang="en-US" sz="1300" dirty="0"/>
              <a:t> </a:t>
            </a:r>
            <a:r>
              <a:rPr lang="en-US" sz="1300" dirty="0">
                <a:hlinkClick r:id="rId3" tooltip="Metan"/>
              </a:rPr>
              <a:t>metan</a:t>
            </a:r>
            <a:r>
              <a:rPr lang="en-US" sz="1300" dirty="0"/>
              <a:t> </a:t>
            </a:r>
            <a:r>
              <a:rPr lang="en-US" sz="1300" dirty="0" err="1"/>
              <a:t>olan</a:t>
            </a:r>
            <a:r>
              <a:rPr lang="en-US" sz="1300" dirty="0"/>
              <a:t>) </a:t>
            </a:r>
            <a:r>
              <a:rPr lang="en-US" sz="1300" dirty="0" err="1"/>
              <a:t>veya</a:t>
            </a:r>
            <a:r>
              <a:rPr lang="en-US" sz="1300" dirty="0"/>
              <a:t> </a:t>
            </a:r>
            <a:r>
              <a:rPr lang="en-US" sz="1300" dirty="0">
                <a:hlinkClick r:id="rId4" tooltip="Propan"/>
              </a:rPr>
              <a:t>propan</a:t>
            </a:r>
            <a:r>
              <a:rPr lang="en-US" sz="1300" dirty="0"/>
              <a:t>, </a:t>
            </a:r>
            <a:r>
              <a:rPr lang="en-US" sz="1300" dirty="0">
                <a:hlinkClick r:id="rId5" tooltip="Bütan"/>
              </a:rPr>
              <a:t>bütan</a:t>
            </a:r>
            <a:r>
              <a:rPr lang="en-US" sz="1300" dirty="0"/>
              <a:t> </a:t>
            </a:r>
            <a:r>
              <a:rPr lang="en-US" sz="1300" dirty="0" err="1"/>
              <a:t>veya</a:t>
            </a:r>
            <a:r>
              <a:rPr lang="en-US" sz="1300" dirty="0"/>
              <a:t> her </a:t>
            </a:r>
            <a:r>
              <a:rPr lang="en-US" sz="1300" dirty="0" err="1"/>
              <a:t>ikisinin</a:t>
            </a:r>
            <a:r>
              <a:rPr lang="en-US" sz="1300" dirty="0"/>
              <a:t> </a:t>
            </a:r>
            <a:r>
              <a:rPr lang="en-US" sz="1300" dirty="0" err="1"/>
              <a:t>bir</a:t>
            </a:r>
            <a:r>
              <a:rPr lang="en-US" sz="1300" dirty="0"/>
              <a:t> </a:t>
            </a:r>
            <a:r>
              <a:rPr lang="en-US" sz="1300" dirty="0" err="1"/>
              <a:t>karışımı</a:t>
            </a:r>
            <a:r>
              <a:rPr lang="en-US" sz="1300" dirty="0"/>
              <a:t> </a:t>
            </a:r>
            <a:r>
              <a:rPr lang="en-US" sz="1300" dirty="0" err="1"/>
              <a:t>gibi</a:t>
            </a:r>
            <a:r>
              <a:rPr lang="en-US" sz="1300" dirty="0"/>
              <a:t> </a:t>
            </a:r>
            <a:r>
              <a:rPr lang="en-US" sz="1300" dirty="0">
                <a:hlinkClick r:id="rId6" tooltip="Sıvılaştırılmış petrol gazı"/>
              </a:rPr>
              <a:t>sıvılaştırılmış bir petrol gazı</a:t>
            </a:r>
            <a:r>
              <a:rPr lang="en-US" sz="1300" dirty="0"/>
              <a:t> </a:t>
            </a:r>
            <a:r>
              <a:rPr lang="en-US" sz="1300" dirty="0" err="1"/>
              <a:t>olabilir</a:t>
            </a:r>
            <a:r>
              <a:rPr lang="en-US" sz="1300" dirty="0"/>
              <a:t>. </a:t>
            </a:r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/>
              <a:t>Adını</a:t>
            </a:r>
            <a:r>
              <a:rPr lang="en-US" sz="1300" dirty="0"/>
              <a:t> Peter </a:t>
            </a:r>
            <a:r>
              <a:rPr lang="en-US" sz="1300" dirty="0" err="1"/>
              <a:t>Desdega</a:t>
            </a:r>
            <a:r>
              <a:rPr lang="en-US" sz="1300" dirty="0"/>
              <a:t> </a:t>
            </a:r>
            <a:r>
              <a:rPr lang="en-US" sz="1300" dirty="0" err="1"/>
              <a:t>ya</a:t>
            </a:r>
            <a:r>
              <a:rPr lang="en-US" sz="1300" dirty="0"/>
              <a:t> da Michael </a:t>
            </a:r>
            <a:r>
              <a:rPr lang="en-US" sz="1300" dirty="0" err="1"/>
              <a:t>Faraday'ın</a:t>
            </a:r>
            <a:r>
              <a:rPr lang="en-US" sz="1300" dirty="0"/>
              <a:t> </a:t>
            </a:r>
            <a:r>
              <a:rPr lang="en-US" sz="1300" dirty="0" err="1"/>
              <a:t>tasarımlarından</a:t>
            </a:r>
            <a:r>
              <a:rPr lang="en-US" sz="1300" dirty="0"/>
              <a:t> </a:t>
            </a:r>
            <a:r>
              <a:rPr lang="en-US" sz="1300" dirty="0" err="1"/>
              <a:t>yararlanarak</a:t>
            </a:r>
            <a:r>
              <a:rPr lang="en-US" sz="1300" dirty="0"/>
              <a:t> </a:t>
            </a:r>
            <a:r>
              <a:rPr lang="en-US" sz="1300" dirty="0" err="1"/>
              <a:t>aygıtı</a:t>
            </a:r>
            <a:r>
              <a:rPr lang="en-US" sz="1300" dirty="0"/>
              <a:t> 1855'te </a:t>
            </a:r>
            <a:r>
              <a:rPr lang="en-US" sz="1300" dirty="0" err="1"/>
              <a:t>geliştiren</a:t>
            </a:r>
            <a:r>
              <a:rPr lang="en-US" sz="1300" dirty="0"/>
              <a:t> Alman </a:t>
            </a:r>
            <a:r>
              <a:rPr lang="en-US" sz="1300" dirty="0" err="1"/>
              <a:t>kimyacı</a:t>
            </a:r>
            <a:r>
              <a:rPr lang="en-US" sz="1300" dirty="0"/>
              <a:t> Robert </a:t>
            </a:r>
            <a:r>
              <a:rPr lang="en-US" sz="1300" dirty="0" err="1"/>
              <a:t>Bunsen'den</a:t>
            </a:r>
            <a:r>
              <a:rPr lang="en-US" sz="1300" dirty="0"/>
              <a:t> </a:t>
            </a:r>
            <a:r>
              <a:rPr lang="en-US" sz="1300" dirty="0" err="1"/>
              <a:t>almıştır</a:t>
            </a:r>
            <a:endParaRPr lang="en-US" sz="1300" dirty="0"/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/>
              <a:t>Yalnızca</a:t>
            </a:r>
            <a:r>
              <a:rPr lang="en-US" sz="1300" dirty="0"/>
              <a:t> </a:t>
            </a:r>
            <a:r>
              <a:rPr lang="en-US" sz="1300" dirty="0" err="1"/>
              <a:t>gaz</a:t>
            </a:r>
            <a:r>
              <a:rPr lang="en-US" sz="1300" dirty="0"/>
              <a:t> </a:t>
            </a:r>
            <a:r>
              <a:rPr lang="en-US" sz="1300" dirty="0" err="1"/>
              <a:t>ile</a:t>
            </a:r>
            <a:r>
              <a:rPr lang="en-US" sz="1300" dirty="0"/>
              <a:t> </a:t>
            </a:r>
            <a:r>
              <a:rPr lang="en-US" sz="1300" dirty="0" err="1"/>
              <a:t>çevredeki</a:t>
            </a:r>
            <a:r>
              <a:rPr lang="en-US" sz="1300" dirty="0"/>
              <a:t> </a:t>
            </a:r>
            <a:r>
              <a:rPr lang="en-US" sz="1300" dirty="0" err="1"/>
              <a:t>havanın</a:t>
            </a:r>
            <a:r>
              <a:rPr lang="en-US" sz="1300" dirty="0"/>
              <a:t> </a:t>
            </a:r>
            <a:r>
              <a:rPr lang="en-US" sz="1300" dirty="0" err="1"/>
              <a:t>karışarak</a:t>
            </a:r>
            <a:r>
              <a:rPr lang="en-US" sz="1300" dirty="0"/>
              <a:t> </a:t>
            </a:r>
            <a:r>
              <a:rPr lang="en-US" sz="1300" dirty="0" err="1"/>
              <a:t>yanmasına</a:t>
            </a:r>
            <a:r>
              <a:rPr lang="en-US" sz="1300" dirty="0"/>
              <a:t> </a:t>
            </a:r>
            <a:r>
              <a:rPr lang="en-US" sz="1300" dirty="0" err="1"/>
              <a:t>oranla</a:t>
            </a:r>
            <a:r>
              <a:rPr lang="en-US" sz="1300" dirty="0"/>
              <a:t> </a:t>
            </a:r>
            <a:r>
              <a:rPr lang="en-US" sz="1300" dirty="0" err="1"/>
              <a:t>daha</a:t>
            </a:r>
            <a:r>
              <a:rPr lang="en-US" sz="1300" dirty="0"/>
              <a:t> </a:t>
            </a:r>
            <a:r>
              <a:rPr lang="en-US" sz="1300" dirty="0" err="1"/>
              <a:t>sıcak</a:t>
            </a:r>
            <a:r>
              <a:rPr lang="en-US" sz="1300" dirty="0"/>
              <a:t> </a:t>
            </a:r>
            <a:r>
              <a:rPr lang="en-US" sz="1300" dirty="0" err="1"/>
              <a:t>bir</a:t>
            </a:r>
            <a:r>
              <a:rPr lang="en-US" sz="1300" dirty="0"/>
              <a:t> </a:t>
            </a:r>
            <a:r>
              <a:rPr lang="en-US" sz="1300" dirty="0" err="1"/>
              <a:t>alev</a:t>
            </a:r>
            <a:r>
              <a:rPr lang="en-US" sz="1300" dirty="0"/>
              <a:t> </a:t>
            </a:r>
            <a:r>
              <a:rPr lang="en-US" sz="1300" dirty="0" err="1"/>
              <a:t>oluşmasını</a:t>
            </a:r>
            <a:r>
              <a:rPr lang="en-US" sz="1300" dirty="0"/>
              <a:t> </a:t>
            </a:r>
            <a:r>
              <a:rPr lang="en-US" sz="1300" dirty="0" err="1"/>
              <a:t>sağlar</a:t>
            </a:r>
            <a:endParaRPr lang="en-US" sz="1300" dirty="0"/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/>
              <a:t>Bunzen</a:t>
            </a:r>
            <a:r>
              <a:rPr lang="en-US" sz="1300" dirty="0"/>
              <a:t> </a:t>
            </a:r>
            <a:r>
              <a:rPr lang="en-US" sz="1300" dirty="0" err="1"/>
              <a:t>beki</a:t>
            </a:r>
            <a:r>
              <a:rPr lang="en-US" sz="1300" dirty="0"/>
              <a:t>, </a:t>
            </a:r>
            <a:r>
              <a:rPr lang="en-US" sz="1300" dirty="0" err="1"/>
              <a:t>bir</a:t>
            </a:r>
            <a:r>
              <a:rPr lang="en-US" sz="1300" dirty="0"/>
              <a:t> </a:t>
            </a:r>
            <a:r>
              <a:rPr lang="en-US" sz="1300" dirty="0" err="1"/>
              <a:t>ayak</a:t>
            </a:r>
            <a:r>
              <a:rPr lang="en-US" sz="1300" dirty="0"/>
              <a:t> </a:t>
            </a:r>
            <a:r>
              <a:rPr lang="en-US" sz="1300" dirty="0" err="1"/>
              <a:t>üstüne</a:t>
            </a:r>
            <a:r>
              <a:rPr lang="en-US" sz="1300" dirty="0"/>
              <a:t> </a:t>
            </a:r>
            <a:r>
              <a:rPr lang="en-US" sz="1300" dirty="0" err="1"/>
              <a:t>oturtulmuş</a:t>
            </a:r>
            <a:r>
              <a:rPr lang="en-US" sz="1300" dirty="0"/>
              <a:t> metal </a:t>
            </a:r>
            <a:r>
              <a:rPr lang="en-US" sz="1300" dirty="0" err="1"/>
              <a:t>bir</a:t>
            </a:r>
            <a:r>
              <a:rPr lang="en-US" sz="1300" dirty="0"/>
              <a:t> </a:t>
            </a:r>
            <a:r>
              <a:rPr lang="en-US" sz="1300" dirty="0" err="1"/>
              <a:t>borudan</a:t>
            </a:r>
            <a:r>
              <a:rPr lang="en-US" sz="1300" dirty="0"/>
              <a:t> </a:t>
            </a:r>
            <a:r>
              <a:rPr lang="en-US" sz="1300" dirty="0" err="1"/>
              <a:t>ve</a:t>
            </a:r>
            <a:r>
              <a:rPr lang="en-US" sz="1300" dirty="0"/>
              <a:t> </a:t>
            </a:r>
            <a:r>
              <a:rPr lang="en-US" sz="1300" dirty="0" err="1"/>
              <a:t>borunun</a:t>
            </a:r>
            <a:r>
              <a:rPr lang="en-US" sz="1300" dirty="0"/>
              <a:t> alt </a:t>
            </a:r>
            <a:r>
              <a:rPr lang="en-US" sz="1300" dirty="0" err="1"/>
              <a:t>bölümündeki</a:t>
            </a:r>
            <a:r>
              <a:rPr lang="en-US" sz="1300" dirty="0"/>
              <a:t> </a:t>
            </a:r>
            <a:r>
              <a:rPr lang="en-US" sz="1300" dirty="0" err="1"/>
              <a:t>üzerindeki</a:t>
            </a:r>
            <a:r>
              <a:rPr lang="en-US" sz="1300" dirty="0"/>
              <a:t> </a:t>
            </a:r>
            <a:r>
              <a:rPr lang="en-US" sz="1300" dirty="0" err="1"/>
              <a:t>ayar</a:t>
            </a:r>
            <a:r>
              <a:rPr lang="en-US" sz="1300" dirty="0"/>
              <a:t> </a:t>
            </a:r>
            <a:r>
              <a:rPr lang="en-US" sz="1300" dirty="0" err="1"/>
              <a:t>vanası</a:t>
            </a:r>
            <a:r>
              <a:rPr lang="en-US" sz="1300" dirty="0"/>
              <a:t> da </a:t>
            </a:r>
            <a:r>
              <a:rPr lang="en-US" sz="1300" dirty="0" err="1"/>
              <a:t>bulunabilen</a:t>
            </a:r>
            <a:r>
              <a:rPr lang="en-US" sz="1300" dirty="0"/>
              <a:t>, </a:t>
            </a:r>
            <a:r>
              <a:rPr lang="en-US" sz="1300" dirty="0" err="1"/>
              <a:t>bir</a:t>
            </a:r>
            <a:r>
              <a:rPr lang="en-US" sz="1300" dirty="0"/>
              <a:t> </a:t>
            </a:r>
            <a:r>
              <a:rPr lang="en-US" sz="1300" dirty="0" err="1"/>
              <a:t>gaz</a:t>
            </a:r>
            <a:r>
              <a:rPr lang="en-US" sz="1300" dirty="0"/>
              <a:t> </a:t>
            </a:r>
            <a:r>
              <a:rPr lang="en-US" sz="1300" dirty="0" err="1"/>
              <a:t>girişinden</a:t>
            </a:r>
            <a:r>
              <a:rPr lang="en-US" sz="1300" dirty="0"/>
              <a:t> </a:t>
            </a:r>
            <a:r>
              <a:rPr lang="en-US" sz="1300" dirty="0" err="1"/>
              <a:t>oluşur</a:t>
            </a:r>
            <a:endParaRPr lang="en-US" sz="1300" dirty="0"/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/>
              <a:t>Borunun</a:t>
            </a:r>
            <a:r>
              <a:rPr lang="en-US" sz="1300" dirty="0"/>
              <a:t> </a:t>
            </a:r>
            <a:r>
              <a:rPr lang="en-US" sz="1300" dirty="0" err="1"/>
              <a:t>yanlarındaki</a:t>
            </a:r>
            <a:r>
              <a:rPr lang="en-US" sz="1300" dirty="0"/>
              <a:t> </a:t>
            </a:r>
            <a:r>
              <a:rPr lang="en-US" sz="1300" dirty="0" err="1"/>
              <a:t>delikler</a:t>
            </a:r>
            <a:r>
              <a:rPr lang="en-US" sz="1300" dirty="0"/>
              <a:t>, </a:t>
            </a:r>
            <a:r>
              <a:rPr lang="en-US" sz="1300" dirty="0" err="1"/>
              <a:t>bir</a:t>
            </a:r>
            <a:r>
              <a:rPr lang="en-US" sz="1300" dirty="0"/>
              <a:t> </a:t>
            </a:r>
            <a:r>
              <a:rPr lang="en-US" sz="1300" dirty="0" err="1"/>
              <a:t>halka</a:t>
            </a:r>
            <a:r>
              <a:rPr lang="en-US" sz="1300" dirty="0"/>
              <a:t> </a:t>
            </a:r>
            <a:r>
              <a:rPr lang="en-US" sz="1300" dirty="0" err="1"/>
              <a:t>yardımıyla</a:t>
            </a:r>
            <a:r>
              <a:rPr lang="en-US" sz="1300" dirty="0"/>
              <a:t> </a:t>
            </a:r>
            <a:r>
              <a:rPr lang="en-US" sz="1300" dirty="0" err="1"/>
              <a:t>istendiği</a:t>
            </a:r>
            <a:r>
              <a:rPr lang="en-US" sz="1300" dirty="0"/>
              <a:t> </a:t>
            </a:r>
            <a:r>
              <a:rPr lang="en-US" sz="1300" dirty="0" err="1"/>
              <a:t>kadar</a:t>
            </a:r>
            <a:r>
              <a:rPr lang="en-US" sz="1300" dirty="0"/>
              <a:t> </a:t>
            </a:r>
            <a:r>
              <a:rPr lang="en-US" sz="1300" dirty="0" err="1"/>
              <a:t>havayı</a:t>
            </a:r>
            <a:r>
              <a:rPr lang="en-US" sz="1300" dirty="0"/>
              <a:t> </a:t>
            </a:r>
            <a:r>
              <a:rPr lang="en-US" sz="1300" dirty="0" err="1"/>
              <a:t>içeri</a:t>
            </a:r>
            <a:r>
              <a:rPr lang="en-US" sz="1300" dirty="0"/>
              <a:t> </a:t>
            </a:r>
            <a:r>
              <a:rPr lang="en-US" sz="1300" dirty="0" err="1"/>
              <a:t>alacak</a:t>
            </a:r>
            <a:r>
              <a:rPr lang="en-US" sz="1300" dirty="0"/>
              <a:t> </a:t>
            </a:r>
            <a:r>
              <a:rPr lang="en-US" sz="1300" dirty="0" err="1"/>
              <a:t>biçimde</a:t>
            </a:r>
            <a:r>
              <a:rPr lang="en-US" sz="1300" dirty="0"/>
              <a:t> </a:t>
            </a:r>
            <a:r>
              <a:rPr lang="en-US" sz="1300" dirty="0" err="1"/>
              <a:t>ayarlanabilirler</a:t>
            </a:r>
            <a:r>
              <a:rPr lang="en-US" sz="1300" dirty="0"/>
              <a:t>.  </a:t>
            </a:r>
            <a:r>
              <a:rPr lang="en-US" sz="1300" dirty="0" err="1"/>
              <a:t>Hava</a:t>
            </a:r>
            <a:r>
              <a:rPr lang="en-US" sz="1300" dirty="0"/>
              <a:t> </a:t>
            </a:r>
            <a:r>
              <a:rPr lang="en-US" sz="1300" dirty="0" err="1"/>
              <a:t>ve</a:t>
            </a:r>
            <a:r>
              <a:rPr lang="en-US" sz="1300" dirty="0"/>
              <a:t> </a:t>
            </a:r>
            <a:r>
              <a:rPr lang="en-US" sz="1300" dirty="0" err="1"/>
              <a:t>gaz</a:t>
            </a:r>
            <a:r>
              <a:rPr lang="en-US" sz="1300" dirty="0"/>
              <a:t> </a:t>
            </a:r>
            <a:r>
              <a:rPr lang="en-US" sz="1300" dirty="0" err="1"/>
              <a:t>karışımı</a:t>
            </a:r>
            <a:r>
              <a:rPr lang="en-US" sz="1300" dirty="0"/>
              <a:t> </a:t>
            </a:r>
            <a:r>
              <a:rPr lang="en-US" sz="1300" dirty="0" err="1"/>
              <a:t>gazın</a:t>
            </a:r>
            <a:r>
              <a:rPr lang="en-US" sz="1300" dirty="0"/>
              <a:t> </a:t>
            </a:r>
            <a:r>
              <a:rPr lang="en-US" sz="1300" dirty="0" err="1"/>
              <a:t>basıncıyla</a:t>
            </a:r>
            <a:r>
              <a:rPr lang="en-US" sz="1300" dirty="0"/>
              <a:t> </a:t>
            </a:r>
            <a:r>
              <a:rPr lang="en-US" sz="1300" dirty="0" err="1"/>
              <a:t>borunun</a:t>
            </a:r>
            <a:r>
              <a:rPr lang="en-US" sz="1300" dirty="0"/>
              <a:t> </a:t>
            </a:r>
            <a:r>
              <a:rPr lang="en-US" sz="1300" dirty="0" err="1"/>
              <a:t>tepesine</a:t>
            </a:r>
            <a:r>
              <a:rPr lang="en-US" sz="1300" dirty="0"/>
              <a:t> </a:t>
            </a:r>
            <a:r>
              <a:rPr lang="en-US" sz="1300" dirty="0" err="1"/>
              <a:t>çıkar</a:t>
            </a:r>
            <a:r>
              <a:rPr lang="en-US" sz="1300" dirty="0"/>
              <a:t>, </a:t>
            </a:r>
            <a:r>
              <a:rPr lang="en-US" sz="1300" dirty="0" err="1"/>
              <a:t>burada</a:t>
            </a:r>
            <a:r>
              <a:rPr lang="en-US" sz="1300" dirty="0"/>
              <a:t> da </a:t>
            </a:r>
            <a:r>
              <a:rPr lang="en-US" sz="1300" dirty="0" err="1"/>
              <a:t>bir</a:t>
            </a:r>
            <a:r>
              <a:rPr lang="en-US" sz="1300" dirty="0"/>
              <a:t> </a:t>
            </a:r>
            <a:r>
              <a:rPr lang="en-US" sz="1300" dirty="0" err="1"/>
              <a:t>kibritle</a:t>
            </a:r>
            <a:r>
              <a:rPr lang="en-US" sz="1300" dirty="0"/>
              <a:t> </a:t>
            </a:r>
            <a:r>
              <a:rPr lang="en-US" sz="1300" dirty="0" err="1"/>
              <a:t>tutuşturulur</a:t>
            </a:r>
            <a:r>
              <a:rPr lang="en-US" sz="1300" dirty="0"/>
              <a:t> </a:t>
            </a:r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Bunsen </a:t>
            </a:r>
            <a:r>
              <a:rPr lang="en-US" sz="1300" dirty="0" err="1"/>
              <a:t>alevinin</a:t>
            </a:r>
            <a:r>
              <a:rPr lang="en-US" sz="1300" dirty="0"/>
              <a:t> </a:t>
            </a:r>
            <a:r>
              <a:rPr lang="en-US" sz="1300" dirty="0" err="1"/>
              <a:t>en</a:t>
            </a:r>
            <a:r>
              <a:rPr lang="en-US" sz="1300" dirty="0"/>
              <a:t> </a:t>
            </a:r>
            <a:r>
              <a:rPr lang="en-US" sz="1300" dirty="0" err="1"/>
              <a:t>sıcak</a:t>
            </a:r>
            <a:r>
              <a:rPr lang="en-US" sz="1300" dirty="0"/>
              <a:t> </a:t>
            </a:r>
            <a:r>
              <a:rPr lang="en-US" sz="1300" dirty="0" err="1"/>
              <a:t>bölümü</a:t>
            </a:r>
            <a:r>
              <a:rPr lang="en-US" sz="1300" dirty="0"/>
              <a:t> </a:t>
            </a:r>
            <a:r>
              <a:rPr lang="en-US" sz="1300" dirty="0" err="1"/>
              <a:t>olan</a:t>
            </a:r>
            <a:r>
              <a:rPr lang="en-US" sz="1300" dirty="0"/>
              <a:t> </a:t>
            </a:r>
            <a:r>
              <a:rPr lang="en-US" sz="1300" dirty="0" err="1"/>
              <a:t>birincil</a:t>
            </a:r>
            <a:r>
              <a:rPr lang="en-US" sz="1300" dirty="0"/>
              <a:t> alevin </a:t>
            </a:r>
            <a:r>
              <a:rPr lang="en-US" sz="1300" dirty="0" err="1"/>
              <a:t>ucunun</a:t>
            </a:r>
            <a:r>
              <a:rPr lang="en-US" sz="1300" dirty="0"/>
              <a:t> </a:t>
            </a:r>
            <a:r>
              <a:rPr lang="en-US" sz="1300" dirty="0" err="1"/>
              <a:t>hemen</a:t>
            </a:r>
            <a:r>
              <a:rPr lang="en-US" sz="1300" dirty="0"/>
              <a:t> </a:t>
            </a:r>
            <a:r>
              <a:rPr lang="en-US" sz="1300" dirty="0" err="1"/>
              <a:t>üstünde</a:t>
            </a:r>
            <a:r>
              <a:rPr lang="en-US" sz="1300" dirty="0"/>
              <a:t> </a:t>
            </a:r>
            <a:r>
              <a:rPr lang="en-US" sz="1300" dirty="0" err="1"/>
              <a:t>sıcaklık</a:t>
            </a:r>
            <a:r>
              <a:rPr lang="en-US" sz="1300" dirty="0"/>
              <a:t> 1.500 °</a:t>
            </a:r>
            <a:r>
              <a:rPr lang="en-US" sz="1300" dirty="0" err="1"/>
              <a:t>C'ye</a:t>
            </a:r>
            <a:r>
              <a:rPr lang="en-US" sz="1300" dirty="0"/>
              <a:t> </a:t>
            </a:r>
            <a:r>
              <a:rPr lang="en-US" sz="1300" dirty="0" err="1"/>
              <a:t>ulaşır</a:t>
            </a:r>
            <a:endParaRPr lang="en-US" sz="1300" dirty="0"/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DB3AB06-2C5E-3D4B-94A8-CCEBF17046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1" r="-2" b="-2"/>
          <a:stretch/>
        </p:blipFill>
        <p:spPr>
          <a:xfrm>
            <a:off x="4596170" y="789709"/>
            <a:ext cx="1798135" cy="2161236"/>
          </a:xfrm>
          <a:custGeom>
            <a:avLst/>
            <a:gdLst/>
            <a:ahLst/>
            <a:cxnLst/>
            <a:rect l="l" t="t" r="r" b="b"/>
            <a:pathLst>
              <a:path w="2397514" h="2161236">
                <a:moveTo>
                  <a:pt x="684017" y="0"/>
                </a:moveTo>
                <a:cubicBezTo>
                  <a:pt x="1715801" y="0"/>
                  <a:pt x="1715801" y="0"/>
                  <a:pt x="1715801" y="0"/>
                </a:cubicBezTo>
                <a:cubicBezTo>
                  <a:pt x="1768004" y="0"/>
                  <a:pt x="1835562" y="37478"/>
                  <a:pt x="1863198" y="84326"/>
                </a:cubicBezTo>
                <a:cubicBezTo>
                  <a:pt x="2379089" y="993169"/>
                  <a:pt x="2379089" y="993169"/>
                  <a:pt x="2379089" y="993169"/>
                </a:cubicBezTo>
                <a:cubicBezTo>
                  <a:pt x="2403656" y="1043140"/>
                  <a:pt x="2403656" y="1118096"/>
                  <a:pt x="2379089" y="1168068"/>
                </a:cubicBezTo>
                <a:cubicBezTo>
                  <a:pt x="1863198" y="2076910"/>
                  <a:pt x="1863198" y="2076910"/>
                  <a:pt x="1863198" y="2076910"/>
                </a:cubicBezTo>
                <a:cubicBezTo>
                  <a:pt x="1835562" y="2123759"/>
                  <a:pt x="1768004" y="2161236"/>
                  <a:pt x="1715801" y="2161236"/>
                </a:cubicBezTo>
                <a:lnTo>
                  <a:pt x="684017" y="2161236"/>
                </a:lnTo>
                <a:cubicBezTo>
                  <a:pt x="628744" y="2161236"/>
                  <a:pt x="561187" y="2123759"/>
                  <a:pt x="536621" y="2076910"/>
                </a:cubicBezTo>
                <a:cubicBezTo>
                  <a:pt x="20729" y="1168068"/>
                  <a:pt x="20729" y="1168068"/>
                  <a:pt x="20729" y="1168068"/>
                </a:cubicBezTo>
                <a:cubicBezTo>
                  <a:pt x="-6909" y="1118096"/>
                  <a:pt x="-6909" y="1043140"/>
                  <a:pt x="20729" y="993169"/>
                </a:cubicBezTo>
                <a:cubicBezTo>
                  <a:pt x="536621" y="84326"/>
                  <a:pt x="536621" y="84326"/>
                  <a:pt x="536621" y="84326"/>
                </a:cubicBezTo>
                <a:cubicBezTo>
                  <a:pt x="561187" y="37478"/>
                  <a:pt x="628744" y="0"/>
                  <a:pt x="684017" y="0"/>
                </a:cubicBezTo>
                <a:close/>
              </a:path>
            </a:pathLst>
          </a:cu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AFBDD7EB-6203-E448-A341-070574883E6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82" b="-1"/>
          <a:stretch/>
        </p:blipFill>
        <p:spPr>
          <a:xfrm>
            <a:off x="4113376" y="1423024"/>
            <a:ext cx="4706012" cy="4597738"/>
          </a:xfrm>
          <a:custGeom>
            <a:avLst/>
            <a:gdLst/>
            <a:ahLst/>
            <a:cxnLst/>
            <a:rect l="l" t="t" r="r" b="b"/>
            <a:pathLst>
              <a:path w="6274683" h="4597738">
                <a:moveTo>
                  <a:pt x="373676" y="2507768"/>
                </a:moveTo>
                <a:cubicBezTo>
                  <a:pt x="937335" y="2507768"/>
                  <a:pt x="937335" y="2507768"/>
                  <a:pt x="937335" y="2507768"/>
                </a:cubicBezTo>
                <a:cubicBezTo>
                  <a:pt x="965853" y="2507768"/>
                  <a:pt x="1002759" y="2527661"/>
                  <a:pt x="1017857" y="2552528"/>
                </a:cubicBezTo>
                <a:cubicBezTo>
                  <a:pt x="1299687" y="3034940"/>
                  <a:pt x="1299687" y="3034940"/>
                  <a:pt x="1299687" y="3034940"/>
                </a:cubicBezTo>
                <a:cubicBezTo>
                  <a:pt x="1313107" y="3061464"/>
                  <a:pt x="1313107" y="3101250"/>
                  <a:pt x="1299687" y="3127775"/>
                </a:cubicBezTo>
                <a:cubicBezTo>
                  <a:pt x="1017857" y="3610186"/>
                  <a:pt x="1017857" y="3610186"/>
                  <a:pt x="1017857" y="3610186"/>
                </a:cubicBezTo>
                <a:cubicBezTo>
                  <a:pt x="1002759" y="3635053"/>
                  <a:pt x="965853" y="3654946"/>
                  <a:pt x="937335" y="3654946"/>
                </a:cubicBezTo>
                <a:lnTo>
                  <a:pt x="373676" y="3654946"/>
                </a:lnTo>
                <a:cubicBezTo>
                  <a:pt x="343480" y="3654946"/>
                  <a:pt x="306574" y="3635053"/>
                  <a:pt x="293153" y="3610186"/>
                </a:cubicBezTo>
                <a:cubicBezTo>
                  <a:pt x="11324" y="3127775"/>
                  <a:pt x="11324" y="3127775"/>
                  <a:pt x="11324" y="3127775"/>
                </a:cubicBezTo>
                <a:cubicBezTo>
                  <a:pt x="-3774" y="3101250"/>
                  <a:pt x="-3774" y="3061464"/>
                  <a:pt x="11324" y="3034940"/>
                </a:cubicBezTo>
                <a:cubicBezTo>
                  <a:pt x="293153" y="2552528"/>
                  <a:pt x="293153" y="2552528"/>
                  <a:pt x="293153" y="2552528"/>
                </a:cubicBezTo>
                <a:cubicBezTo>
                  <a:pt x="306574" y="2527661"/>
                  <a:pt x="343480" y="2507768"/>
                  <a:pt x="373676" y="2507768"/>
                </a:cubicBezTo>
                <a:close/>
                <a:moveTo>
                  <a:pt x="2963165" y="0"/>
                </a:moveTo>
                <a:lnTo>
                  <a:pt x="3100668" y="0"/>
                </a:lnTo>
                <a:cubicBezTo>
                  <a:pt x="4782082" y="0"/>
                  <a:pt x="4782082" y="0"/>
                  <a:pt x="4782082" y="0"/>
                </a:cubicBezTo>
                <a:cubicBezTo>
                  <a:pt x="4896379" y="0"/>
                  <a:pt x="5044296" y="79730"/>
                  <a:pt x="5104806" y="179392"/>
                </a:cubicBezTo>
                <a:cubicBezTo>
                  <a:pt x="6234342" y="2112834"/>
                  <a:pt x="6234342" y="2112834"/>
                  <a:pt x="6234342" y="2112834"/>
                </a:cubicBezTo>
                <a:cubicBezTo>
                  <a:pt x="6288131" y="2219140"/>
                  <a:pt x="6288131" y="2378598"/>
                  <a:pt x="6234342" y="2484906"/>
                </a:cubicBezTo>
                <a:cubicBezTo>
                  <a:pt x="5104806" y="4418346"/>
                  <a:pt x="5104806" y="4418346"/>
                  <a:pt x="5104806" y="4418346"/>
                </a:cubicBezTo>
                <a:cubicBezTo>
                  <a:pt x="5044296" y="4518010"/>
                  <a:pt x="4896379" y="4597738"/>
                  <a:pt x="4782082" y="4597738"/>
                </a:cubicBezTo>
                <a:lnTo>
                  <a:pt x="2523007" y="4597738"/>
                </a:lnTo>
                <a:cubicBezTo>
                  <a:pt x="2401986" y="4597738"/>
                  <a:pt x="2254071" y="4518010"/>
                  <a:pt x="2200284" y="4418346"/>
                </a:cubicBezTo>
                <a:cubicBezTo>
                  <a:pt x="1070747" y="2484906"/>
                  <a:pt x="1070747" y="2484906"/>
                  <a:pt x="1070747" y="2484906"/>
                </a:cubicBezTo>
                <a:cubicBezTo>
                  <a:pt x="1010234" y="2378598"/>
                  <a:pt x="1010234" y="2219140"/>
                  <a:pt x="1070747" y="2112834"/>
                </a:cubicBezTo>
                <a:cubicBezTo>
                  <a:pt x="1141343" y="1991994"/>
                  <a:pt x="1207527" y="1878706"/>
                  <a:pt x="1269574" y="1772499"/>
                </a:cubicBezTo>
                <a:lnTo>
                  <a:pt x="1354552" y="1627041"/>
                </a:lnTo>
                <a:lnTo>
                  <a:pt x="2423436" y="1627041"/>
                </a:lnTo>
                <a:cubicBezTo>
                  <a:pt x="2482091" y="1627041"/>
                  <a:pt x="2557999" y="1586126"/>
                  <a:pt x="2589052" y="1534980"/>
                </a:cubicBezTo>
                <a:cubicBezTo>
                  <a:pt x="2589052" y="1534980"/>
                  <a:pt x="2589052" y="1534980"/>
                  <a:pt x="3168709" y="542774"/>
                </a:cubicBezTo>
                <a:cubicBezTo>
                  <a:pt x="3196312" y="488219"/>
                  <a:pt x="3196312" y="406388"/>
                  <a:pt x="3168709" y="351833"/>
                </a:cubicBezTo>
                <a:cubicBezTo>
                  <a:pt x="3168709" y="351833"/>
                  <a:pt x="3168709" y="351833"/>
                  <a:pt x="2980349" y="294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6602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36BB3C5-822B-45E1-A81E-5CC3176C6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Amyant Tel, Ortası Seramik, 16x16 mm - 10 Ad. | Devo Dergi ve Oyun">
            <a:extLst>
              <a:ext uri="{FF2B5EF4-FFF2-40B4-BE49-F238E27FC236}">
                <a16:creationId xmlns:a16="http://schemas.microsoft.com/office/drawing/2014/main" id="{566751FF-DD8F-BB45-939A-9606992BB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" r="-4" b="6227"/>
          <a:stretch/>
        </p:blipFill>
        <p:spPr bwMode="auto">
          <a:xfrm>
            <a:off x="434448" y="365141"/>
            <a:ext cx="4716196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B39ECA9-4CDE-4883-98E8-287E905E9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447" y="3630934"/>
            <a:ext cx="4716196" cy="2546028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7483D0-BAEB-4927-88AD-76F5DA846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1870" y="456572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DBB7B12-4298-4CFB-B539-44A91C930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12880" y="4895342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AC01EFD8-EE4A-0548-A6D5-9300C61D6809}"/>
              </a:ext>
            </a:extLst>
          </p:cNvPr>
          <p:cNvSpPr/>
          <p:nvPr/>
        </p:nvSpPr>
        <p:spPr>
          <a:xfrm>
            <a:off x="2359758" y="3694756"/>
            <a:ext cx="2659879" cy="2364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defTabSz="914400">
              <a:lnSpc>
                <a:spcPct val="150000"/>
              </a:lnSpc>
              <a:spcAft>
                <a:spcPts val="600"/>
              </a:spcAft>
            </a:pPr>
            <a:r>
              <a:rPr lang="en-US" sz="1400" dirty="0" err="1"/>
              <a:t>Bunzen</a:t>
            </a:r>
            <a:r>
              <a:rPr lang="en-US" sz="1400" dirty="0"/>
              <a:t> </a:t>
            </a:r>
            <a:r>
              <a:rPr lang="en-US" sz="1400" dirty="0" err="1"/>
              <a:t>beki</a:t>
            </a:r>
            <a:r>
              <a:rPr lang="en-US" sz="1400" dirty="0"/>
              <a:t> </a:t>
            </a:r>
            <a:r>
              <a:rPr lang="en-US" sz="1400" dirty="0" err="1"/>
              <a:t>üzerinde</a:t>
            </a:r>
            <a:r>
              <a:rPr lang="en-US" sz="1400" dirty="0"/>
              <a:t> </a:t>
            </a:r>
            <a:r>
              <a:rPr lang="en-US" sz="1400" dirty="0" err="1"/>
              <a:t>ısıtılacak</a:t>
            </a:r>
            <a:r>
              <a:rPr lang="en-US" sz="1400" dirty="0"/>
              <a:t> </a:t>
            </a:r>
            <a:r>
              <a:rPr lang="en-US" sz="1400" dirty="0" err="1"/>
              <a:t>cisimƖere</a:t>
            </a:r>
            <a:r>
              <a:rPr lang="en-US" sz="1400" dirty="0"/>
              <a:t>, </a:t>
            </a:r>
            <a:r>
              <a:rPr lang="en-US" sz="1400" dirty="0" err="1"/>
              <a:t>ısının</a:t>
            </a:r>
            <a:r>
              <a:rPr lang="en-US" sz="1400" dirty="0"/>
              <a:t> </a:t>
            </a:r>
            <a:r>
              <a:rPr lang="en-US" sz="1400" dirty="0" err="1"/>
              <a:t>yavaş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her </a:t>
            </a:r>
            <a:r>
              <a:rPr lang="en-US" sz="1400" dirty="0" err="1"/>
              <a:t>tarafına</a:t>
            </a:r>
            <a:r>
              <a:rPr lang="en-US" sz="1400" dirty="0"/>
              <a:t> </a:t>
            </a:r>
            <a:r>
              <a:rPr lang="en-US" sz="1400" dirty="0" err="1"/>
              <a:t>eşit</a:t>
            </a:r>
            <a:r>
              <a:rPr lang="en-US" sz="1400" dirty="0"/>
              <a:t> </a:t>
            </a:r>
            <a:r>
              <a:rPr lang="en-US" sz="1400" dirty="0" err="1"/>
              <a:t>dağılmasını</a:t>
            </a:r>
            <a:r>
              <a:rPr lang="en-US" sz="1400" dirty="0"/>
              <a:t>, </a:t>
            </a:r>
            <a:r>
              <a:rPr lang="en-US" sz="1400" dirty="0" err="1"/>
              <a:t>ayrıca</a:t>
            </a:r>
            <a:r>
              <a:rPr lang="en-US" sz="1400" dirty="0"/>
              <a:t> </a:t>
            </a:r>
          </a:p>
          <a:p>
            <a:pPr algn="just" defTabSz="914400">
              <a:lnSpc>
                <a:spcPct val="150000"/>
              </a:lnSpc>
              <a:spcAft>
                <a:spcPts val="600"/>
              </a:spcAft>
            </a:pPr>
            <a:r>
              <a:rPr lang="en-US" sz="1400" dirty="0"/>
              <a:t>cam </a:t>
            </a:r>
            <a:r>
              <a:rPr lang="en-US" sz="1400" dirty="0" err="1"/>
              <a:t>malzemelerin</a:t>
            </a:r>
            <a:r>
              <a:rPr lang="en-US" sz="1400" dirty="0"/>
              <a:t> </a:t>
            </a:r>
            <a:r>
              <a:rPr lang="en-US" sz="1400" dirty="0" err="1"/>
              <a:t>çıplak</a:t>
            </a:r>
            <a:r>
              <a:rPr lang="en-US" sz="1400" dirty="0"/>
              <a:t> </a:t>
            </a:r>
            <a:r>
              <a:rPr lang="en-US" sz="1400" dirty="0" err="1"/>
              <a:t>alevde</a:t>
            </a:r>
            <a:r>
              <a:rPr lang="en-US" sz="1400" dirty="0"/>
              <a:t> </a:t>
            </a:r>
            <a:r>
              <a:rPr lang="en-US" sz="1400" dirty="0" err="1"/>
              <a:t>kırılıp</a:t>
            </a:r>
            <a:r>
              <a:rPr lang="en-US" sz="1400" dirty="0"/>
              <a:t> </a:t>
            </a:r>
            <a:r>
              <a:rPr lang="en-US" sz="1400" dirty="0" err="1"/>
              <a:t>çatlamasını</a:t>
            </a:r>
            <a:r>
              <a:rPr lang="en-US" sz="1400" dirty="0"/>
              <a:t> </a:t>
            </a:r>
            <a:r>
              <a:rPr lang="en-US" sz="1400" dirty="0" err="1"/>
              <a:t>önlemek</a:t>
            </a:r>
            <a:r>
              <a:rPr lang="en-US" sz="1400" dirty="0"/>
              <a:t> </a:t>
            </a:r>
            <a:r>
              <a:rPr lang="en-US" sz="1400" dirty="0" err="1"/>
              <a:t>amacıyla</a:t>
            </a:r>
            <a:r>
              <a:rPr lang="en-US" sz="1400" dirty="0"/>
              <a:t> </a:t>
            </a:r>
            <a:r>
              <a:rPr lang="en-US" sz="1400" dirty="0" err="1"/>
              <a:t>üç</a:t>
            </a:r>
            <a:r>
              <a:rPr lang="en-US" sz="1400" dirty="0"/>
              <a:t> </a:t>
            </a:r>
            <a:r>
              <a:rPr lang="en-US" sz="1400" dirty="0" err="1"/>
              <a:t>ayak</a:t>
            </a:r>
            <a:r>
              <a:rPr lang="en-US" sz="1400" dirty="0"/>
              <a:t> </a:t>
            </a:r>
            <a:r>
              <a:rPr lang="en-US" sz="1400" dirty="0" err="1"/>
              <a:t>üzerine</a:t>
            </a:r>
            <a:r>
              <a:rPr lang="en-US" sz="1400" dirty="0"/>
              <a:t> </a:t>
            </a:r>
            <a:r>
              <a:rPr lang="en-US" sz="1400" dirty="0" err="1"/>
              <a:t>konularak</a:t>
            </a:r>
            <a:r>
              <a:rPr lang="en-US" sz="1400" dirty="0"/>
              <a:t> </a:t>
            </a:r>
            <a:r>
              <a:rPr lang="en-US" sz="1400" dirty="0" err="1"/>
              <a:t>kullanılan</a:t>
            </a:r>
            <a:r>
              <a:rPr lang="en-US" sz="1400" dirty="0"/>
              <a:t> </a:t>
            </a:r>
            <a:r>
              <a:rPr lang="en-US" sz="1400" dirty="0" err="1"/>
              <a:t>bir</a:t>
            </a:r>
            <a:r>
              <a:rPr lang="en-US" sz="1400" dirty="0"/>
              <a:t> </a:t>
            </a:r>
            <a:r>
              <a:rPr lang="en-US" sz="1400" dirty="0" err="1"/>
              <a:t>araçtır</a:t>
            </a:r>
            <a:endParaRPr lang="en-US" sz="14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E781414-5A53-1D4A-99E4-9AD67CB84D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8" t="-1" r="671" b="4"/>
          <a:stretch/>
        </p:blipFill>
        <p:spPr>
          <a:xfrm>
            <a:off x="5193221" y="1292396"/>
            <a:ext cx="3854526" cy="3927231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CB0AE85-0F66-FD40-9994-B4F9DB4080D4}"/>
              </a:ext>
            </a:extLst>
          </p:cNvPr>
          <p:cNvSpPr txBox="1"/>
          <p:nvPr/>
        </p:nvSpPr>
        <p:spPr>
          <a:xfrm>
            <a:off x="465666" y="4372950"/>
            <a:ext cx="2054756" cy="1008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Amyant</a:t>
            </a:r>
            <a:r>
              <a:rPr lang="en-US" sz="28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Tel</a:t>
            </a:r>
          </a:p>
        </p:txBody>
      </p:sp>
    </p:spTree>
    <p:extLst>
      <p:ext uri="{BB962C8B-B14F-4D97-AF65-F5344CB8AC3E}">
        <p14:creationId xmlns:p14="http://schemas.microsoft.com/office/powerpoint/2010/main" val="3384093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365125"/>
            <a:ext cx="8375585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CB0AE85-0F66-FD40-9994-B4F9DB4080D4}"/>
              </a:ext>
            </a:extLst>
          </p:cNvPr>
          <p:cNvSpPr txBox="1"/>
          <p:nvPr/>
        </p:nvSpPr>
        <p:spPr>
          <a:xfrm>
            <a:off x="788670" y="586822"/>
            <a:ext cx="2743200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>
                <a:latin typeface="+mj-lt"/>
                <a:ea typeface="+mj-ea"/>
                <a:cs typeface="+mj-cs"/>
              </a:rPr>
              <a:t>Üç Ayak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105773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99776" y="1402924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067086AD-ED30-E749-8DF2-93BF2B39476F}"/>
              </a:ext>
            </a:extLst>
          </p:cNvPr>
          <p:cNvSpPr/>
          <p:nvPr/>
        </p:nvSpPr>
        <p:spPr>
          <a:xfrm>
            <a:off x="3937579" y="516482"/>
            <a:ext cx="4580057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914400">
              <a:lnSpc>
                <a:spcPct val="150000"/>
              </a:lnSpc>
              <a:spcAft>
                <a:spcPts val="600"/>
              </a:spcAft>
            </a:pPr>
            <a:r>
              <a:rPr lang="en-US" sz="1700" dirty="0" err="1"/>
              <a:t>Isıtma</a:t>
            </a:r>
            <a:r>
              <a:rPr lang="en-US" sz="1700" dirty="0"/>
              <a:t> </a:t>
            </a:r>
            <a:r>
              <a:rPr lang="en-US" sz="1700" dirty="0" err="1"/>
              <a:t>ve</a:t>
            </a:r>
            <a:r>
              <a:rPr lang="en-US" sz="1700" dirty="0"/>
              <a:t> </a:t>
            </a:r>
            <a:r>
              <a:rPr lang="en-US" sz="1700" dirty="0" err="1"/>
              <a:t>kaynatma</a:t>
            </a:r>
            <a:r>
              <a:rPr lang="en-US" sz="1700" dirty="0"/>
              <a:t> </a:t>
            </a:r>
            <a:r>
              <a:rPr lang="en-US" sz="1700" dirty="0" err="1"/>
              <a:t>işlemƖerinde</a:t>
            </a:r>
            <a:r>
              <a:rPr lang="en-US" sz="1700" dirty="0"/>
              <a:t> </a:t>
            </a:r>
            <a:r>
              <a:rPr lang="en-US" sz="1700" dirty="0" err="1"/>
              <a:t>bunzen</a:t>
            </a:r>
            <a:r>
              <a:rPr lang="en-US" sz="1700" dirty="0"/>
              <a:t> </a:t>
            </a:r>
            <a:r>
              <a:rPr lang="en-US" sz="1700" dirty="0" err="1"/>
              <a:t>bekinin</a:t>
            </a:r>
            <a:r>
              <a:rPr lang="en-US" sz="1700" dirty="0"/>
              <a:t> </a:t>
            </a:r>
            <a:r>
              <a:rPr lang="en-US" sz="1700" dirty="0" err="1"/>
              <a:t>üzerine</a:t>
            </a:r>
            <a:r>
              <a:rPr lang="en-US" sz="1700" dirty="0"/>
              <a:t> </a:t>
            </a:r>
            <a:r>
              <a:rPr lang="en-US" sz="1700" dirty="0" err="1"/>
              <a:t>konularak</a:t>
            </a:r>
            <a:r>
              <a:rPr lang="en-US" sz="1700" dirty="0"/>
              <a:t> </a:t>
            </a:r>
            <a:r>
              <a:rPr lang="en-US" sz="1700" dirty="0" err="1"/>
              <a:t>beher</a:t>
            </a:r>
            <a:r>
              <a:rPr lang="en-US" sz="1700" dirty="0"/>
              <a:t>, </a:t>
            </a:r>
            <a:r>
              <a:rPr lang="en-US" sz="1700" dirty="0" err="1"/>
              <a:t>erlen</a:t>
            </a:r>
            <a:r>
              <a:rPr lang="en-US" sz="1700" dirty="0"/>
              <a:t> vb. </a:t>
            </a:r>
            <a:r>
              <a:rPr lang="en-US" sz="1700" dirty="0" err="1"/>
              <a:t>malzemeleri</a:t>
            </a:r>
            <a:r>
              <a:rPr lang="en-US" sz="1700" dirty="0"/>
              <a:t> </a:t>
            </a:r>
            <a:r>
              <a:rPr lang="en-US" sz="1700" dirty="0" err="1"/>
              <a:t>sabit</a:t>
            </a:r>
            <a:r>
              <a:rPr lang="en-US" sz="1700" dirty="0"/>
              <a:t> </a:t>
            </a:r>
            <a:r>
              <a:rPr lang="en-US" sz="1700" dirty="0" err="1"/>
              <a:t>bir</a:t>
            </a:r>
            <a:r>
              <a:rPr lang="en-US" sz="1700" dirty="0"/>
              <a:t> </a:t>
            </a:r>
            <a:r>
              <a:rPr lang="en-US" sz="1700" dirty="0" err="1"/>
              <a:t>şekilde</a:t>
            </a:r>
            <a:r>
              <a:rPr lang="en-US" sz="1700" dirty="0"/>
              <a:t> </a:t>
            </a:r>
            <a:r>
              <a:rPr lang="en-US" sz="1700" dirty="0" err="1"/>
              <a:t>tutmak</a:t>
            </a:r>
            <a:r>
              <a:rPr lang="en-US" sz="1700" dirty="0"/>
              <a:t> </a:t>
            </a:r>
            <a:r>
              <a:rPr lang="en-US" sz="1700" dirty="0" err="1"/>
              <a:t>için</a:t>
            </a:r>
            <a:r>
              <a:rPr lang="en-US" sz="1700" dirty="0"/>
              <a:t> </a:t>
            </a:r>
            <a:r>
              <a:rPr lang="en-US" sz="1700" dirty="0" err="1"/>
              <a:t>kullanılır</a:t>
            </a:r>
            <a:endParaRPr lang="en-US" sz="17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E66E751-A0CE-0543-8D63-38579C67B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45" y="2729397"/>
            <a:ext cx="3170316" cy="348386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633D23A-286A-0341-AF11-698E77D2B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309" y="2729397"/>
            <a:ext cx="3483864" cy="34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49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ACB0AE85-0F66-FD40-9994-B4F9DB4080D4}"/>
              </a:ext>
            </a:extLst>
          </p:cNvPr>
          <p:cNvSpPr txBox="1"/>
          <p:nvPr/>
        </p:nvSpPr>
        <p:spPr>
          <a:xfrm>
            <a:off x="3724072" y="629268"/>
            <a:ext cx="4939868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i="1">
                <a:latin typeface="+mj-lt"/>
                <a:ea typeface="+mj-ea"/>
                <a:cs typeface="+mj-cs"/>
              </a:rPr>
              <a:t>Cam Baget 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56AB9829-00B8-5244-A505-47AEC5A86E5E}"/>
              </a:ext>
            </a:extLst>
          </p:cNvPr>
          <p:cNvSpPr/>
          <p:nvPr/>
        </p:nvSpPr>
        <p:spPr>
          <a:xfrm>
            <a:off x="3759243" y="2438400"/>
            <a:ext cx="4528972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just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Kimyasal</a:t>
            </a:r>
            <a:r>
              <a:rPr lang="en-US" sz="1400" dirty="0"/>
              <a:t> </a:t>
            </a:r>
            <a:r>
              <a:rPr lang="en-US" sz="1400" dirty="0" err="1"/>
              <a:t>karışımƖarın</a:t>
            </a:r>
            <a:r>
              <a:rPr lang="en-US" sz="1400" dirty="0"/>
              <a:t> </a:t>
            </a:r>
            <a:r>
              <a:rPr lang="en-US" sz="1400" dirty="0" err="1"/>
              <a:t>hazırlanması</a:t>
            </a:r>
            <a:r>
              <a:rPr lang="en-US" sz="1400" dirty="0"/>
              <a:t> </a:t>
            </a:r>
            <a:r>
              <a:rPr lang="en-US" sz="1400" dirty="0" err="1"/>
              <a:t>sırasında</a:t>
            </a:r>
            <a:r>
              <a:rPr lang="en-US" sz="1400" dirty="0"/>
              <a:t> </a:t>
            </a:r>
            <a:r>
              <a:rPr lang="en-US" sz="1400" dirty="0" err="1"/>
              <a:t>maddeleri</a:t>
            </a:r>
            <a:r>
              <a:rPr lang="en-US" sz="1400" dirty="0"/>
              <a:t> </a:t>
            </a:r>
            <a:r>
              <a:rPr lang="en-US" sz="1400" dirty="0" err="1"/>
              <a:t>karıştırmak</a:t>
            </a:r>
            <a:r>
              <a:rPr lang="en-US" sz="1400" dirty="0"/>
              <a:t> </a:t>
            </a:r>
            <a:r>
              <a:rPr lang="en-US" sz="1400" dirty="0" err="1"/>
              <a:t>için</a:t>
            </a:r>
            <a:r>
              <a:rPr lang="en-US" sz="1400" dirty="0"/>
              <a:t> </a:t>
            </a:r>
            <a:r>
              <a:rPr lang="en-US" sz="1400" dirty="0" err="1"/>
              <a:t>kullanılan</a:t>
            </a:r>
            <a:r>
              <a:rPr lang="en-US" sz="1400" dirty="0"/>
              <a:t> </a:t>
            </a:r>
            <a:r>
              <a:rPr lang="en-US" sz="1400" dirty="0" err="1"/>
              <a:t>kalın</a:t>
            </a:r>
            <a:r>
              <a:rPr lang="en-US" sz="1400" dirty="0"/>
              <a:t> cam </a:t>
            </a:r>
            <a:r>
              <a:rPr lang="en-US" sz="1400" dirty="0" err="1"/>
              <a:t>çubuktur</a:t>
            </a:r>
            <a:endParaRPr lang="en-US" sz="1400" dirty="0"/>
          </a:p>
          <a:p>
            <a:pPr indent="-228600" algn="just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Süzme</a:t>
            </a:r>
            <a:r>
              <a:rPr lang="en-US" sz="1400" dirty="0"/>
              <a:t> </a:t>
            </a:r>
            <a:r>
              <a:rPr lang="en-US" sz="1400" dirty="0" err="1"/>
              <a:t>işlemi</a:t>
            </a:r>
            <a:r>
              <a:rPr lang="en-US" sz="1400" dirty="0"/>
              <a:t> </a:t>
            </a:r>
            <a:r>
              <a:rPr lang="en-US" sz="1400" dirty="0" err="1"/>
              <a:t>sırasında</a:t>
            </a:r>
            <a:r>
              <a:rPr lang="en-US" sz="1400" dirty="0"/>
              <a:t> </a:t>
            </a:r>
            <a:r>
              <a:rPr lang="en-US" sz="1400" dirty="0" err="1"/>
              <a:t>kullanılarak</a:t>
            </a:r>
            <a:r>
              <a:rPr lang="en-US" sz="1400" dirty="0"/>
              <a:t> </a:t>
            </a:r>
            <a:r>
              <a:rPr lang="en-US" sz="1400" dirty="0" err="1"/>
              <a:t>iri</a:t>
            </a:r>
            <a:r>
              <a:rPr lang="en-US" sz="1400" dirty="0"/>
              <a:t> </a:t>
            </a:r>
            <a:r>
              <a:rPr lang="en-US" sz="1400" dirty="0" err="1"/>
              <a:t>taneli</a:t>
            </a:r>
            <a:r>
              <a:rPr lang="en-US" sz="1400" dirty="0"/>
              <a:t> </a:t>
            </a:r>
            <a:r>
              <a:rPr lang="en-US" sz="1400" dirty="0" err="1"/>
              <a:t>çökeleklerin</a:t>
            </a:r>
            <a:r>
              <a:rPr lang="en-US" sz="1400" dirty="0"/>
              <a:t> </a:t>
            </a:r>
            <a:r>
              <a:rPr lang="en-US" sz="1400" dirty="0" err="1"/>
              <a:t>tutunmasını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süzgeç</a:t>
            </a:r>
            <a:r>
              <a:rPr lang="en-US" sz="1400" dirty="0"/>
              <a:t> </a:t>
            </a:r>
            <a:r>
              <a:rPr lang="en-US" sz="1400" dirty="0" err="1"/>
              <a:t>kâğıdının</a:t>
            </a:r>
            <a:r>
              <a:rPr lang="en-US" sz="1400" dirty="0"/>
              <a:t> </a:t>
            </a:r>
            <a:r>
              <a:rPr lang="en-US" sz="1400" dirty="0" err="1"/>
              <a:t>tıkanmasını</a:t>
            </a:r>
            <a:r>
              <a:rPr lang="en-US" sz="1400" dirty="0"/>
              <a:t> </a:t>
            </a:r>
            <a:r>
              <a:rPr lang="en-US" sz="1400" dirty="0" err="1"/>
              <a:t>engeller</a:t>
            </a:r>
            <a:endParaRPr lang="en-US" sz="1400" dirty="0"/>
          </a:p>
          <a:p>
            <a:pPr indent="-228600" algn="just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Kristalizasyonda</a:t>
            </a:r>
            <a:r>
              <a:rPr lang="en-US" sz="1400" dirty="0"/>
              <a:t>, </a:t>
            </a:r>
            <a:r>
              <a:rPr lang="en-US" sz="1400" dirty="0" err="1"/>
              <a:t>beherden</a:t>
            </a:r>
            <a:r>
              <a:rPr lang="en-US" sz="1400" dirty="0"/>
              <a:t> </a:t>
            </a:r>
            <a:r>
              <a:rPr lang="en-US" sz="1400" dirty="0" err="1"/>
              <a:t>huniye</a:t>
            </a:r>
            <a:r>
              <a:rPr lang="en-US" sz="1400" dirty="0"/>
              <a:t> </a:t>
            </a:r>
            <a:r>
              <a:rPr lang="en-US" sz="1400" dirty="0" err="1"/>
              <a:t>madde</a:t>
            </a:r>
            <a:r>
              <a:rPr lang="en-US" sz="1400" dirty="0"/>
              <a:t> </a:t>
            </a:r>
            <a:r>
              <a:rPr lang="en-US" sz="1400" dirty="0" err="1"/>
              <a:t>aktarılırken</a:t>
            </a:r>
            <a:r>
              <a:rPr lang="en-US" sz="1400" dirty="0"/>
              <a:t> cam </a:t>
            </a:r>
            <a:r>
              <a:rPr lang="en-US" sz="1400" dirty="0" err="1"/>
              <a:t>baget</a:t>
            </a:r>
            <a:r>
              <a:rPr lang="en-US" sz="1400" dirty="0"/>
              <a:t> </a:t>
            </a:r>
            <a:r>
              <a:rPr lang="en-US" sz="1400" dirty="0" err="1"/>
              <a:t>kullanılır</a:t>
            </a:r>
            <a:endParaRPr lang="en-US" sz="1400" dirty="0"/>
          </a:p>
          <a:p>
            <a:pPr indent="-228600" algn="just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Katı</a:t>
            </a:r>
            <a:r>
              <a:rPr lang="en-US" sz="1400" dirty="0"/>
              <a:t> </a:t>
            </a:r>
            <a:r>
              <a:rPr lang="en-US" sz="1400" dirty="0" err="1"/>
              <a:t>maddelerin</a:t>
            </a:r>
            <a:r>
              <a:rPr lang="en-US" sz="1400" dirty="0"/>
              <a:t> </a:t>
            </a:r>
            <a:r>
              <a:rPr lang="en-US" sz="1400" dirty="0" err="1"/>
              <a:t>ezilip</a:t>
            </a:r>
            <a:r>
              <a:rPr lang="en-US" sz="1400" dirty="0"/>
              <a:t> </a:t>
            </a:r>
            <a:r>
              <a:rPr lang="en-US" sz="1400" dirty="0" err="1"/>
              <a:t>sıvıya</a:t>
            </a:r>
            <a:r>
              <a:rPr lang="en-US" sz="1400" dirty="0"/>
              <a:t> </a:t>
            </a:r>
            <a:r>
              <a:rPr lang="en-US" sz="1400" dirty="0" err="1"/>
              <a:t>karışması</a:t>
            </a:r>
            <a:r>
              <a:rPr lang="en-US" sz="1400" dirty="0"/>
              <a:t> </a:t>
            </a:r>
            <a:r>
              <a:rPr lang="en-US" sz="1400" dirty="0" err="1"/>
              <a:t>için</a:t>
            </a:r>
            <a:r>
              <a:rPr lang="en-US" sz="1400" dirty="0"/>
              <a:t> </a:t>
            </a:r>
            <a:r>
              <a:rPr lang="en-US" sz="1400" dirty="0" err="1"/>
              <a:t>kullanılan</a:t>
            </a:r>
            <a:r>
              <a:rPr lang="en-US" sz="1400" dirty="0"/>
              <a:t> </a:t>
            </a:r>
            <a:r>
              <a:rPr lang="en-US" sz="1400" dirty="0" err="1"/>
              <a:t>baget</a:t>
            </a:r>
            <a:r>
              <a:rPr lang="en-US" sz="1400" dirty="0"/>
              <a:t> </a:t>
            </a:r>
            <a:r>
              <a:rPr lang="en-US" sz="1400" dirty="0" err="1"/>
              <a:t>mutlaka</a:t>
            </a:r>
            <a:r>
              <a:rPr lang="en-US" sz="1400" dirty="0"/>
              <a:t> cam </a:t>
            </a:r>
            <a:r>
              <a:rPr lang="en-US" sz="1400" dirty="0" err="1"/>
              <a:t>olmalıdır</a:t>
            </a:r>
            <a:r>
              <a:rPr lang="en-US" sz="1400" dirty="0"/>
              <a:t> </a:t>
            </a:r>
            <a:r>
              <a:rPr lang="en-US" sz="1400" dirty="0" err="1"/>
              <a:t>çünkü</a:t>
            </a:r>
            <a:r>
              <a:rPr lang="en-US" sz="1400" dirty="0"/>
              <a:t> </a:t>
            </a:r>
            <a:r>
              <a:rPr lang="en-US" sz="1400" dirty="0" err="1"/>
              <a:t>metaller</a:t>
            </a:r>
            <a:r>
              <a:rPr lang="en-US" sz="1400" dirty="0"/>
              <a:t> </a:t>
            </a:r>
            <a:r>
              <a:rPr lang="en-US" sz="1400" dirty="0" err="1"/>
              <a:t>asidik</a:t>
            </a:r>
            <a:r>
              <a:rPr lang="en-US" sz="1400" dirty="0"/>
              <a:t> </a:t>
            </a:r>
            <a:r>
              <a:rPr lang="en-US" sz="1400" dirty="0" err="1"/>
              <a:t>sıvıyla</a:t>
            </a:r>
            <a:r>
              <a:rPr lang="en-US" sz="1400" dirty="0"/>
              <a:t> </a:t>
            </a:r>
            <a:r>
              <a:rPr lang="en-US" sz="1400" dirty="0" err="1"/>
              <a:t>reaksiyona</a:t>
            </a:r>
            <a:r>
              <a:rPr lang="en-US" sz="1400" dirty="0"/>
              <a:t> </a:t>
            </a:r>
            <a:r>
              <a:rPr lang="en-US" sz="1400" dirty="0" err="1"/>
              <a:t>girip</a:t>
            </a:r>
            <a:r>
              <a:rPr lang="en-US" sz="1400" dirty="0"/>
              <a:t> </a:t>
            </a:r>
            <a:r>
              <a:rPr lang="en-US" sz="1400" dirty="0" err="1"/>
              <a:t>paslanabilir</a:t>
            </a:r>
            <a:endParaRPr lang="en-US" sz="14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417634C-0456-CF44-8090-0189C6F16E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6" r="19597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9F77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374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ACB0AE85-0F66-FD40-9994-B4F9DB4080D4}"/>
              </a:ext>
            </a:extLst>
          </p:cNvPr>
          <p:cNvSpPr txBox="1"/>
          <p:nvPr/>
        </p:nvSpPr>
        <p:spPr>
          <a:xfrm>
            <a:off x="499695" y="289824"/>
            <a:ext cx="3446303" cy="917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dirty="0" err="1">
                <a:latin typeface="+mj-lt"/>
                <a:ea typeface="+mj-ea"/>
                <a:cs typeface="+mj-cs"/>
              </a:rPr>
              <a:t>Termometre</a:t>
            </a:r>
            <a:endParaRPr lang="en-US" sz="3600" b="1" i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DD596CEB-6691-A14B-B285-4C495BF0AB3E}"/>
              </a:ext>
            </a:extLst>
          </p:cNvPr>
          <p:cNvSpPr/>
          <p:nvPr/>
        </p:nvSpPr>
        <p:spPr>
          <a:xfrm>
            <a:off x="517971" y="1194581"/>
            <a:ext cx="3446304" cy="52882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indent="-228600" algn="just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Reaksiyon</a:t>
            </a:r>
            <a:r>
              <a:rPr lang="en-US" sz="1600" dirty="0"/>
              <a:t> </a:t>
            </a:r>
            <a:r>
              <a:rPr lang="en-US" sz="1600" dirty="0" err="1"/>
              <a:t>ortamının</a:t>
            </a:r>
            <a:r>
              <a:rPr lang="en-US" sz="1600" dirty="0"/>
              <a:t> </a:t>
            </a:r>
            <a:r>
              <a:rPr lang="en-US" sz="1600" dirty="0" err="1"/>
              <a:t>sıcaklığını</a:t>
            </a:r>
            <a:r>
              <a:rPr lang="en-US" sz="1600" dirty="0"/>
              <a:t> </a:t>
            </a:r>
            <a:r>
              <a:rPr lang="en-US" sz="1600" dirty="0" err="1"/>
              <a:t>ölçmede</a:t>
            </a:r>
            <a:r>
              <a:rPr lang="en-US" sz="1600" dirty="0"/>
              <a:t> </a:t>
            </a:r>
            <a:r>
              <a:rPr lang="en-US" sz="1600" dirty="0" err="1"/>
              <a:t>kullanılan</a:t>
            </a:r>
            <a:r>
              <a:rPr lang="en-US" sz="1600" dirty="0"/>
              <a:t> cam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malzemedir</a:t>
            </a:r>
            <a:endParaRPr lang="en-US" sz="1600" dirty="0"/>
          </a:p>
          <a:p>
            <a:pPr indent="-228600" algn="just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Termometreleri</a:t>
            </a:r>
            <a:r>
              <a:rPr lang="en-US" sz="1600" dirty="0"/>
              <a:t> </a:t>
            </a:r>
            <a:r>
              <a:rPr lang="en-US" sz="1600" dirty="0" err="1"/>
              <a:t>maddelerin</a:t>
            </a:r>
            <a:r>
              <a:rPr lang="en-US" sz="1600" dirty="0"/>
              <a:t> </a:t>
            </a:r>
            <a:r>
              <a:rPr lang="en-US" sz="1600" dirty="0" err="1"/>
              <a:t>sıcaklık</a:t>
            </a:r>
            <a:r>
              <a:rPr lang="en-US" sz="1600" dirty="0"/>
              <a:t> </a:t>
            </a:r>
            <a:r>
              <a:rPr lang="en-US" sz="1600" dirty="0" err="1"/>
              <a:t>derecelerini</a:t>
            </a:r>
            <a:r>
              <a:rPr lang="en-US" sz="1600" dirty="0"/>
              <a:t> </a:t>
            </a:r>
            <a:r>
              <a:rPr lang="en-US" sz="1600" dirty="0" err="1"/>
              <a:t>sayı</a:t>
            </a:r>
            <a:r>
              <a:rPr lang="en-US" sz="1600" dirty="0"/>
              <a:t> </a:t>
            </a:r>
            <a:r>
              <a:rPr lang="en-US" sz="1600" dirty="0" err="1"/>
              <a:t>ile</a:t>
            </a:r>
            <a:r>
              <a:rPr lang="en-US" sz="1600" dirty="0"/>
              <a:t> </a:t>
            </a:r>
            <a:r>
              <a:rPr lang="en-US" sz="1600" dirty="0" err="1"/>
              <a:t>ölçen</a:t>
            </a:r>
            <a:r>
              <a:rPr lang="en-US" sz="1600" dirty="0"/>
              <a:t> </a:t>
            </a:r>
            <a:r>
              <a:rPr lang="en-US" sz="1600" dirty="0" err="1"/>
              <a:t>araçlar</a:t>
            </a:r>
            <a:r>
              <a:rPr lang="en-US" sz="1600" dirty="0"/>
              <a:t> </a:t>
            </a:r>
            <a:r>
              <a:rPr lang="en-US" sz="1600" dirty="0" err="1"/>
              <a:t>olarak</a:t>
            </a:r>
            <a:r>
              <a:rPr lang="en-US" sz="1600" dirty="0"/>
              <a:t> da </a:t>
            </a:r>
            <a:r>
              <a:rPr lang="en-US" sz="1600" dirty="0" err="1"/>
              <a:t>tanımƖanabilir</a:t>
            </a:r>
            <a:r>
              <a:rPr lang="en-US" sz="1600" dirty="0"/>
              <a:t> </a:t>
            </a:r>
          </a:p>
          <a:p>
            <a:pPr indent="-228600" algn="just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Termometreleri</a:t>
            </a:r>
            <a:r>
              <a:rPr lang="en-US" sz="1600" dirty="0"/>
              <a:t>, </a:t>
            </a:r>
            <a:r>
              <a:rPr lang="en-US" sz="1600" dirty="0" err="1"/>
              <a:t>sıvılı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metal </a:t>
            </a:r>
            <a:r>
              <a:rPr lang="en-US" sz="1600" dirty="0" err="1"/>
              <a:t>termometreler</a:t>
            </a:r>
            <a:r>
              <a:rPr lang="en-US" sz="1600" dirty="0"/>
              <a:t> </a:t>
            </a:r>
            <a:r>
              <a:rPr lang="en-US" sz="1600" dirty="0" err="1"/>
              <a:t>olmak</a:t>
            </a:r>
            <a:r>
              <a:rPr lang="en-US" sz="1600" dirty="0"/>
              <a:t> </a:t>
            </a:r>
            <a:r>
              <a:rPr lang="en-US" sz="1600" dirty="0" err="1"/>
              <a:t>üzere</a:t>
            </a:r>
            <a:r>
              <a:rPr lang="en-US" sz="1600" dirty="0"/>
              <a:t> </a:t>
            </a:r>
            <a:r>
              <a:rPr lang="en-US" sz="1600" dirty="0" err="1"/>
              <a:t>genel</a:t>
            </a:r>
            <a:r>
              <a:rPr lang="en-US" sz="1600" dirty="0"/>
              <a:t> </a:t>
            </a:r>
            <a:r>
              <a:rPr lang="en-US" sz="1600" dirty="0" err="1"/>
              <a:t>olarak</a:t>
            </a:r>
            <a:r>
              <a:rPr lang="en-US" sz="1600" dirty="0"/>
              <a:t> </a:t>
            </a:r>
            <a:r>
              <a:rPr lang="en-US" sz="1600" dirty="0" err="1"/>
              <a:t>iki</a:t>
            </a:r>
            <a:r>
              <a:rPr lang="en-US" sz="1600" dirty="0"/>
              <a:t> </a:t>
            </a:r>
            <a:r>
              <a:rPr lang="en-US" sz="1600" dirty="0" err="1"/>
              <a:t>grupta</a:t>
            </a:r>
            <a:r>
              <a:rPr lang="en-US" sz="1600" dirty="0"/>
              <a:t> </a:t>
            </a:r>
            <a:r>
              <a:rPr lang="en-US" sz="1600" dirty="0" err="1"/>
              <a:t>toplanabilir</a:t>
            </a:r>
            <a:endParaRPr lang="en-US" sz="1600" dirty="0"/>
          </a:p>
          <a:p>
            <a:pPr indent="-228600" algn="just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Sıvılı</a:t>
            </a:r>
            <a:r>
              <a:rPr lang="en-US" sz="1600" dirty="0"/>
              <a:t> </a:t>
            </a:r>
            <a:r>
              <a:rPr lang="en-US" sz="1600" dirty="0" err="1"/>
              <a:t>termometrelerde</a:t>
            </a:r>
            <a:r>
              <a:rPr lang="en-US" sz="1600" dirty="0"/>
              <a:t> </a:t>
            </a:r>
            <a:r>
              <a:rPr lang="en-US" sz="1600" dirty="0" err="1"/>
              <a:t>termometrenin</a:t>
            </a:r>
            <a:r>
              <a:rPr lang="en-US" sz="1600" dirty="0"/>
              <a:t> </a:t>
            </a:r>
            <a:r>
              <a:rPr lang="en-US" sz="1600" dirty="0" err="1"/>
              <a:t>haznesi</a:t>
            </a:r>
            <a:r>
              <a:rPr lang="en-US" sz="1600" dirty="0"/>
              <a:t> </a:t>
            </a:r>
            <a:r>
              <a:rPr lang="en-US" sz="1600" dirty="0" err="1"/>
              <a:t>hangi</a:t>
            </a:r>
            <a:r>
              <a:rPr lang="en-US" sz="1600" dirty="0"/>
              <a:t> </a:t>
            </a:r>
            <a:r>
              <a:rPr lang="en-US" sz="1600" dirty="0" err="1"/>
              <a:t>sıvı</a:t>
            </a:r>
            <a:r>
              <a:rPr lang="en-US" sz="1600" dirty="0"/>
              <a:t> </a:t>
            </a:r>
            <a:r>
              <a:rPr lang="en-US" sz="1600" dirty="0" err="1"/>
              <a:t>ile</a:t>
            </a:r>
            <a:r>
              <a:rPr lang="en-US" sz="1600" dirty="0"/>
              <a:t> </a:t>
            </a:r>
            <a:r>
              <a:rPr lang="en-US" sz="1600" dirty="0" err="1"/>
              <a:t>doluysa</a:t>
            </a:r>
            <a:r>
              <a:rPr lang="en-US" sz="1600" dirty="0"/>
              <a:t> </a:t>
            </a:r>
            <a:r>
              <a:rPr lang="en-US" sz="1600" dirty="0" err="1"/>
              <a:t>termometre</a:t>
            </a:r>
            <a:r>
              <a:rPr lang="en-US" sz="1600" dirty="0"/>
              <a:t> o </a:t>
            </a:r>
            <a:r>
              <a:rPr lang="en-US" sz="1600" dirty="0" err="1"/>
              <a:t>sıvının</a:t>
            </a:r>
            <a:r>
              <a:rPr lang="en-US" sz="1600" dirty="0"/>
              <a:t> </a:t>
            </a:r>
            <a:r>
              <a:rPr lang="en-US" sz="1600" dirty="0" err="1"/>
              <a:t>adını</a:t>
            </a:r>
            <a:r>
              <a:rPr lang="en-US" sz="1600" dirty="0"/>
              <a:t> </a:t>
            </a:r>
            <a:r>
              <a:rPr lang="en-US" sz="1600" dirty="0" err="1"/>
              <a:t>alır</a:t>
            </a:r>
            <a:r>
              <a:rPr lang="en-US" sz="1600" dirty="0"/>
              <a:t>. </a:t>
            </a:r>
            <a:r>
              <a:rPr lang="en-US" sz="1600" dirty="0" err="1"/>
              <a:t>Örneğin</a:t>
            </a:r>
            <a:r>
              <a:rPr lang="en-US" sz="1600" dirty="0"/>
              <a:t> </a:t>
            </a:r>
            <a:r>
              <a:rPr lang="en-US" sz="1600" dirty="0" err="1"/>
              <a:t>haznesi</a:t>
            </a:r>
            <a:r>
              <a:rPr lang="en-US" sz="1600" dirty="0"/>
              <a:t> </a:t>
            </a:r>
            <a:r>
              <a:rPr lang="en-US" sz="1600" dirty="0" err="1"/>
              <a:t>alkol</a:t>
            </a:r>
            <a:r>
              <a:rPr lang="en-US" sz="1600" dirty="0"/>
              <a:t> </a:t>
            </a:r>
            <a:r>
              <a:rPr lang="en-US" sz="1600" dirty="0" err="1"/>
              <a:t>ile</a:t>
            </a:r>
            <a:r>
              <a:rPr lang="en-US" sz="1600" dirty="0"/>
              <a:t> </a:t>
            </a:r>
            <a:r>
              <a:rPr lang="en-US" sz="1600" dirty="0" err="1"/>
              <a:t>dolu</a:t>
            </a:r>
            <a:r>
              <a:rPr lang="en-US" sz="1600" dirty="0"/>
              <a:t> </a:t>
            </a:r>
            <a:r>
              <a:rPr lang="en-US" sz="1600" dirty="0" err="1"/>
              <a:t>olan</a:t>
            </a:r>
            <a:r>
              <a:rPr lang="en-US" sz="1600" dirty="0"/>
              <a:t> </a:t>
            </a:r>
            <a:r>
              <a:rPr lang="en-US" sz="1600" dirty="0" err="1"/>
              <a:t>termometreye</a:t>
            </a:r>
            <a:r>
              <a:rPr lang="en-US" sz="1600" dirty="0"/>
              <a:t> </a:t>
            </a:r>
            <a:r>
              <a:rPr lang="en-US" sz="1600" dirty="0" err="1"/>
              <a:t>alkollü</a:t>
            </a:r>
            <a:r>
              <a:rPr lang="en-US" sz="1600" dirty="0"/>
              <a:t> </a:t>
            </a:r>
            <a:r>
              <a:rPr lang="en-US" sz="1600" dirty="0" err="1"/>
              <a:t>termometre,cıva</a:t>
            </a:r>
            <a:r>
              <a:rPr lang="en-US" sz="1600" dirty="0"/>
              <a:t> </a:t>
            </a:r>
            <a:r>
              <a:rPr lang="en-US" sz="1600" dirty="0" err="1"/>
              <a:t>ile</a:t>
            </a:r>
            <a:r>
              <a:rPr lang="en-US" sz="1600" dirty="0"/>
              <a:t> </a:t>
            </a:r>
            <a:r>
              <a:rPr lang="en-US" sz="1600" dirty="0" err="1"/>
              <a:t>dolu</a:t>
            </a:r>
            <a:r>
              <a:rPr lang="en-US" sz="1600" dirty="0"/>
              <a:t> </a:t>
            </a:r>
            <a:r>
              <a:rPr lang="en-US" sz="1600" dirty="0" err="1"/>
              <a:t>olana</a:t>
            </a:r>
            <a:r>
              <a:rPr lang="en-US" sz="1600" dirty="0"/>
              <a:t> </a:t>
            </a:r>
            <a:r>
              <a:rPr lang="en-US" sz="1600" dirty="0" err="1"/>
              <a:t>ise</a:t>
            </a:r>
            <a:r>
              <a:rPr lang="en-US" sz="1600" dirty="0"/>
              <a:t> </a:t>
            </a:r>
            <a:r>
              <a:rPr lang="en-US" sz="1600" dirty="0" err="1"/>
              <a:t>cıvalı</a:t>
            </a:r>
            <a:r>
              <a:rPr lang="en-US" sz="1600" dirty="0"/>
              <a:t> </a:t>
            </a:r>
            <a:r>
              <a:rPr lang="en-US" sz="1600" dirty="0" err="1"/>
              <a:t>termometre</a:t>
            </a:r>
            <a:r>
              <a:rPr lang="en-US" sz="1600" dirty="0"/>
              <a:t> </a:t>
            </a:r>
            <a:r>
              <a:rPr lang="en-US" sz="1600" dirty="0" err="1"/>
              <a:t>denir</a:t>
            </a:r>
            <a:endParaRPr lang="en-US" sz="1600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8243" y="3474720"/>
            <a:ext cx="4575685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9688" y="0"/>
            <a:ext cx="4644311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9" y="0"/>
            <a:ext cx="225171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3B7121E2-1525-9A49-B897-C75792201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81" y="592574"/>
            <a:ext cx="1773237" cy="2198134"/>
          </a:xfrm>
          <a:prstGeom prst="rect">
            <a:avLst/>
          </a:prstGeom>
        </p:spPr>
      </p:pic>
      <p:sp>
        <p:nvSpPr>
          <p:cNvPr id="28" name="Rectangle 22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2218" y="0"/>
            <a:ext cx="2251710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6CFB1B2-31D5-4543-9EE4-77663731C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081" y="1099823"/>
            <a:ext cx="1773238" cy="118363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0F73525-A332-5343-AB7D-7DC707F979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81" y="4106299"/>
            <a:ext cx="4084638" cy="194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20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CB0AE85-0F66-FD40-9994-B4F9DB4080D4}"/>
              </a:ext>
            </a:extLst>
          </p:cNvPr>
          <p:cNvSpPr txBox="1"/>
          <p:nvPr/>
        </p:nvSpPr>
        <p:spPr>
          <a:xfrm>
            <a:off x="322326" y="411480"/>
            <a:ext cx="8401050" cy="110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i="1">
                <a:latin typeface="+mj-lt"/>
                <a:ea typeface="+mj-ea"/>
                <a:cs typeface="+mj-cs"/>
              </a:rPr>
              <a:t>Spatül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97D399A-A4E9-494B-A792-FA67D4628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8" r="3" b="1189"/>
          <a:stretch/>
        </p:blipFill>
        <p:spPr>
          <a:xfrm>
            <a:off x="322326" y="1721922"/>
            <a:ext cx="5028668" cy="4520559"/>
          </a:xfrm>
          <a:prstGeom prst="rect">
            <a:avLst/>
          </a:prstGeom>
        </p:spPr>
      </p:pic>
      <p:sp useBgFill="1">
        <p:nvSpPr>
          <p:cNvPr id="21" name="Rectangle 14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7850" y="1721922"/>
            <a:ext cx="3163824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661CA925-904C-9640-B99A-EB2587A06C1E}"/>
              </a:ext>
            </a:extLst>
          </p:cNvPr>
          <p:cNvSpPr/>
          <p:nvPr/>
        </p:nvSpPr>
        <p:spPr>
          <a:xfrm>
            <a:off x="5718290" y="1795492"/>
            <a:ext cx="2868660" cy="4338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 algn="just" defTabSz="91440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err="1"/>
              <a:t>Katıları</a:t>
            </a:r>
            <a:r>
              <a:rPr lang="en-US" sz="1400" dirty="0"/>
              <a:t> </a:t>
            </a:r>
            <a:r>
              <a:rPr lang="en-US" sz="1400" dirty="0" err="1"/>
              <a:t>almak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başka</a:t>
            </a:r>
            <a:r>
              <a:rPr lang="en-US" sz="1400" dirty="0"/>
              <a:t> </a:t>
            </a:r>
            <a:r>
              <a:rPr lang="en-US" sz="1400" dirty="0" err="1"/>
              <a:t>bir</a:t>
            </a:r>
            <a:r>
              <a:rPr lang="en-US" sz="1400" dirty="0"/>
              <a:t> yere </a:t>
            </a:r>
            <a:r>
              <a:rPr lang="en-US" sz="1400" dirty="0" err="1"/>
              <a:t>aktarmak</a:t>
            </a:r>
            <a:r>
              <a:rPr lang="en-US" sz="1400" dirty="0"/>
              <a:t> </a:t>
            </a:r>
            <a:r>
              <a:rPr lang="en-US" sz="1400" dirty="0" err="1"/>
              <a:t>için</a:t>
            </a:r>
            <a:r>
              <a:rPr lang="en-US" sz="1400" dirty="0"/>
              <a:t> </a:t>
            </a:r>
            <a:r>
              <a:rPr lang="en-US" sz="1400" dirty="0" err="1"/>
              <a:t>kullanılan</a:t>
            </a:r>
            <a:r>
              <a:rPr lang="en-US" sz="1400" dirty="0"/>
              <a:t> </a:t>
            </a:r>
            <a:r>
              <a:rPr lang="en-US" sz="1400" dirty="0" err="1"/>
              <a:t>paslanmaz</a:t>
            </a:r>
            <a:r>
              <a:rPr lang="en-US" sz="1400" dirty="0"/>
              <a:t> </a:t>
            </a:r>
            <a:r>
              <a:rPr lang="en-US" sz="1400" dirty="0" err="1"/>
              <a:t>çelikten</a:t>
            </a:r>
            <a:r>
              <a:rPr lang="en-US" sz="1400" dirty="0"/>
              <a:t> </a:t>
            </a:r>
            <a:r>
              <a:rPr lang="en-US" sz="1400" dirty="0" err="1"/>
              <a:t>veya</a:t>
            </a:r>
            <a:r>
              <a:rPr lang="en-US" sz="1400" dirty="0"/>
              <a:t> </a:t>
            </a:r>
            <a:r>
              <a:rPr lang="en-US" sz="1400" dirty="0" err="1"/>
              <a:t>polimerik</a:t>
            </a:r>
            <a:r>
              <a:rPr lang="en-US" sz="1400" dirty="0"/>
              <a:t> </a:t>
            </a:r>
            <a:r>
              <a:rPr lang="en-US" sz="1400" dirty="0" err="1"/>
              <a:t>malzemelerden</a:t>
            </a:r>
            <a:r>
              <a:rPr lang="en-US" sz="1400" dirty="0"/>
              <a:t> </a:t>
            </a:r>
            <a:r>
              <a:rPr lang="en-US" sz="1400" dirty="0" err="1"/>
              <a:t>yapılmış</a:t>
            </a:r>
            <a:r>
              <a:rPr lang="en-US" sz="1400" dirty="0"/>
              <a:t> </a:t>
            </a:r>
            <a:r>
              <a:rPr lang="en-US" sz="1400" dirty="0" err="1"/>
              <a:t>gereçlerdir</a:t>
            </a:r>
            <a:endParaRPr lang="en-US" sz="1400" dirty="0"/>
          </a:p>
          <a:p>
            <a:pPr marL="285750" indent="-285750" algn="just" defTabSz="91440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/>
              <a:t>Bu </a:t>
            </a:r>
            <a:r>
              <a:rPr lang="en-US" sz="1400" dirty="0" err="1"/>
              <a:t>laboratuvarda</a:t>
            </a:r>
            <a:r>
              <a:rPr lang="en-US" sz="1400" dirty="0"/>
              <a:t> </a:t>
            </a:r>
            <a:r>
              <a:rPr lang="en-US" sz="1400" dirty="0" err="1"/>
              <a:t>küçük</a:t>
            </a:r>
            <a:r>
              <a:rPr lang="en-US" sz="1400" dirty="0"/>
              <a:t> </a:t>
            </a:r>
            <a:r>
              <a:rPr lang="en-US" sz="1400" dirty="0" err="1"/>
              <a:t>veya</a:t>
            </a:r>
            <a:r>
              <a:rPr lang="en-US" sz="1400" dirty="0"/>
              <a:t> </a:t>
            </a:r>
            <a:r>
              <a:rPr lang="en-US" sz="1400" dirty="0" err="1"/>
              <a:t>yarı-mikro</a:t>
            </a:r>
            <a:r>
              <a:rPr lang="en-US" sz="1400" dirty="0"/>
              <a:t> </a:t>
            </a:r>
            <a:r>
              <a:rPr lang="en-US" sz="1400" dirty="0" err="1"/>
              <a:t>bir</a:t>
            </a:r>
            <a:r>
              <a:rPr lang="en-US" sz="1400" dirty="0"/>
              <a:t> </a:t>
            </a:r>
            <a:r>
              <a:rPr lang="en-US" sz="1400" dirty="0" err="1"/>
              <a:t>spatül</a:t>
            </a:r>
            <a:r>
              <a:rPr lang="en-US" sz="1400" dirty="0"/>
              <a:t> </a:t>
            </a:r>
            <a:r>
              <a:rPr lang="en-US" sz="1400" dirty="0" err="1"/>
              <a:t>kullanılır</a:t>
            </a:r>
            <a:endParaRPr lang="en-US" sz="1400" dirty="0"/>
          </a:p>
          <a:p>
            <a:pPr marL="285750" indent="-285750" algn="just" defTabSz="91440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dirty="0" err="1"/>
              <a:t>Fakat</a:t>
            </a:r>
            <a:r>
              <a:rPr lang="en-US" sz="1400" dirty="0"/>
              <a:t> </a:t>
            </a:r>
            <a:r>
              <a:rPr lang="en-US" sz="1400" dirty="0" err="1"/>
              <a:t>bir</a:t>
            </a:r>
            <a:r>
              <a:rPr lang="en-US" sz="1400" dirty="0"/>
              <a:t> </a:t>
            </a:r>
            <a:r>
              <a:rPr lang="en-US" sz="1400" dirty="0" err="1"/>
              <a:t>spatül</a:t>
            </a:r>
            <a:r>
              <a:rPr lang="en-US" sz="1400" dirty="0"/>
              <a:t> </a:t>
            </a:r>
            <a:r>
              <a:rPr lang="en-US" sz="1400" dirty="0" err="1"/>
              <a:t>hiçbir</a:t>
            </a:r>
            <a:r>
              <a:rPr lang="en-US" sz="1400" dirty="0"/>
              <a:t> </a:t>
            </a:r>
            <a:r>
              <a:rPr lang="en-US" sz="1400" dirty="0" err="1"/>
              <a:t>şekilde</a:t>
            </a:r>
            <a:r>
              <a:rPr lang="en-US" sz="1400" dirty="0"/>
              <a:t> </a:t>
            </a:r>
            <a:r>
              <a:rPr lang="en-US" sz="1400" dirty="0" err="1"/>
              <a:t>çözeltiler</a:t>
            </a:r>
            <a:r>
              <a:rPr lang="en-US" sz="1400" dirty="0"/>
              <a:t> </a:t>
            </a:r>
            <a:r>
              <a:rPr lang="en-US" sz="1400" dirty="0" err="1"/>
              <a:t>içine</a:t>
            </a:r>
            <a:r>
              <a:rPr lang="en-US" sz="1400" dirty="0"/>
              <a:t> </a:t>
            </a:r>
            <a:r>
              <a:rPr lang="en-US" sz="1400" dirty="0" err="1"/>
              <a:t>daldırılmamalıdır</a:t>
            </a:r>
            <a:r>
              <a:rPr lang="en-US" sz="1400" dirty="0"/>
              <a:t> </a:t>
            </a:r>
            <a:r>
              <a:rPr lang="en-US" sz="1400" dirty="0" err="1"/>
              <a:t>Çünkü</a:t>
            </a:r>
            <a:r>
              <a:rPr lang="en-US" sz="1400" dirty="0"/>
              <a:t> </a:t>
            </a:r>
            <a:r>
              <a:rPr lang="en-US" sz="1400" dirty="0" err="1"/>
              <a:t>spatüldeki</a:t>
            </a:r>
            <a:r>
              <a:rPr lang="en-US" sz="1400" dirty="0"/>
              <a:t> </a:t>
            </a:r>
            <a:r>
              <a:rPr lang="en-US" sz="1400" dirty="0" err="1"/>
              <a:t>demir</a:t>
            </a:r>
            <a:r>
              <a:rPr lang="en-US" sz="1400" dirty="0"/>
              <a:t> </a:t>
            </a:r>
            <a:r>
              <a:rPr lang="en-US" sz="1400" dirty="0" err="1"/>
              <a:t>veya</a:t>
            </a:r>
            <a:r>
              <a:rPr lang="en-US" sz="1400" dirty="0"/>
              <a:t> </a:t>
            </a:r>
            <a:r>
              <a:rPr lang="en-US" sz="1400" dirty="0" err="1"/>
              <a:t>krom</a:t>
            </a:r>
            <a:r>
              <a:rPr lang="en-US" sz="1400" dirty="0"/>
              <a:t> </a:t>
            </a:r>
            <a:r>
              <a:rPr lang="en-US" sz="1400" dirty="0" err="1"/>
              <a:t>çözünerek</a:t>
            </a:r>
            <a:r>
              <a:rPr lang="en-US" sz="1400" dirty="0"/>
              <a:t> </a:t>
            </a:r>
            <a:r>
              <a:rPr lang="en-US" sz="1400" dirty="0" err="1"/>
              <a:t>çözeltiye</a:t>
            </a:r>
            <a:r>
              <a:rPr lang="en-US" sz="1400" dirty="0"/>
              <a:t> </a:t>
            </a:r>
            <a:r>
              <a:rPr lang="en-US" sz="1400" dirty="0" err="1"/>
              <a:t>geçebilir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bu</a:t>
            </a:r>
            <a:r>
              <a:rPr lang="en-US" sz="1400" dirty="0"/>
              <a:t> </a:t>
            </a:r>
            <a:r>
              <a:rPr lang="en-US" sz="1400" dirty="0" err="1"/>
              <a:t>iyonlar</a:t>
            </a:r>
            <a:r>
              <a:rPr lang="en-US" sz="1400" dirty="0"/>
              <a:t> </a:t>
            </a:r>
            <a:r>
              <a:rPr lang="en-US" sz="1400" dirty="0" err="1"/>
              <a:t>için</a:t>
            </a:r>
            <a:r>
              <a:rPr lang="en-US" sz="1400" dirty="0"/>
              <a:t> </a:t>
            </a:r>
            <a:r>
              <a:rPr lang="en-US" sz="1400" dirty="0" err="1"/>
              <a:t>yanlış</a:t>
            </a:r>
            <a:r>
              <a:rPr lang="en-US" sz="1400" dirty="0"/>
              <a:t> </a:t>
            </a:r>
            <a:r>
              <a:rPr lang="en-US" sz="1400" dirty="0" err="1"/>
              <a:t>bir</a:t>
            </a:r>
            <a:r>
              <a:rPr lang="en-US" sz="1400" dirty="0"/>
              <a:t> </a:t>
            </a:r>
            <a:r>
              <a:rPr lang="en-US" sz="1400" dirty="0" err="1"/>
              <a:t>pozitif</a:t>
            </a:r>
            <a:r>
              <a:rPr lang="en-US" sz="1400" dirty="0"/>
              <a:t> </a:t>
            </a:r>
            <a:r>
              <a:rPr lang="en-US" sz="1400" dirty="0" err="1"/>
              <a:t>sonuç</a:t>
            </a:r>
            <a:r>
              <a:rPr lang="en-US" sz="1400" dirty="0"/>
              <a:t> </a:t>
            </a:r>
            <a:r>
              <a:rPr lang="en-US" sz="1400" dirty="0" err="1"/>
              <a:t>elde</a:t>
            </a:r>
            <a:r>
              <a:rPr lang="en-US" sz="1400" dirty="0"/>
              <a:t> </a:t>
            </a:r>
            <a:r>
              <a:rPr lang="en-US" sz="1400" dirty="0" err="1"/>
              <a:t>edilir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0901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CB0AE85-0F66-FD40-9994-B4F9DB4080D4}"/>
              </a:ext>
            </a:extLst>
          </p:cNvPr>
          <p:cNvSpPr txBox="1"/>
          <p:nvPr/>
        </p:nvSpPr>
        <p:spPr>
          <a:xfrm>
            <a:off x="898398" y="891539"/>
            <a:ext cx="3673601" cy="1346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i="1">
                <a:latin typeface="+mj-lt"/>
                <a:ea typeface="+mj-ea"/>
                <a:cs typeface="+mj-cs"/>
              </a:rPr>
              <a:t>Pens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4FA8EC-281F-4A47-AF2E-9F85F2AAB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33D4830C-A6D6-1A46-A51F-C66A6A9EC5D8}"/>
              </a:ext>
            </a:extLst>
          </p:cNvPr>
          <p:cNvSpPr/>
          <p:nvPr/>
        </p:nvSpPr>
        <p:spPr>
          <a:xfrm>
            <a:off x="898398" y="2399100"/>
            <a:ext cx="3757685" cy="1647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 defTabSz="914400">
              <a:lnSpc>
                <a:spcPct val="150000"/>
              </a:lnSpc>
              <a:spcAft>
                <a:spcPts val="600"/>
              </a:spcAft>
            </a:pPr>
            <a:r>
              <a:rPr lang="en-US" sz="1700" dirty="0" err="1"/>
              <a:t>Çeşitli</a:t>
            </a:r>
            <a:r>
              <a:rPr lang="en-US" sz="1700" dirty="0"/>
              <a:t> </a:t>
            </a:r>
            <a:r>
              <a:rPr lang="en-US" sz="1700" dirty="0" err="1"/>
              <a:t>madde</a:t>
            </a:r>
            <a:r>
              <a:rPr lang="en-US" sz="1700" dirty="0"/>
              <a:t> </a:t>
            </a:r>
            <a:r>
              <a:rPr lang="en-US" sz="1700" dirty="0" err="1"/>
              <a:t>ve</a:t>
            </a:r>
            <a:r>
              <a:rPr lang="en-US" sz="1700" dirty="0"/>
              <a:t> </a:t>
            </a:r>
            <a:r>
              <a:rPr lang="en-US" sz="1700" dirty="0" err="1"/>
              <a:t>malzemelerin</a:t>
            </a:r>
            <a:r>
              <a:rPr lang="en-US" sz="1700" dirty="0"/>
              <a:t> </a:t>
            </a:r>
            <a:r>
              <a:rPr lang="en-US" sz="1700" dirty="0" err="1"/>
              <a:t>tutulması</a:t>
            </a:r>
            <a:r>
              <a:rPr lang="en-US" sz="1700" dirty="0"/>
              <a:t> </a:t>
            </a:r>
            <a:r>
              <a:rPr lang="en-US" sz="1700" dirty="0" err="1"/>
              <a:t>amacıyla</a:t>
            </a:r>
            <a:r>
              <a:rPr lang="en-US" sz="1700" dirty="0"/>
              <a:t> </a:t>
            </a:r>
            <a:r>
              <a:rPr lang="en-US" sz="1700" dirty="0" err="1"/>
              <a:t>kullanılan</a:t>
            </a:r>
            <a:r>
              <a:rPr lang="en-US" sz="1700" dirty="0"/>
              <a:t> </a:t>
            </a:r>
            <a:r>
              <a:rPr lang="en-US" sz="1700" dirty="0" err="1"/>
              <a:t>paslanmaz</a:t>
            </a:r>
            <a:r>
              <a:rPr lang="en-US" sz="1700" dirty="0"/>
              <a:t> </a:t>
            </a:r>
            <a:r>
              <a:rPr lang="en-US" sz="1700" dirty="0" err="1"/>
              <a:t>çelikten</a:t>
            </a:r>
            <a:r>
              <a:rPr lang="en-US" sz="1700" dirty="0"/>
              <a:t> </a:t>
            </a:r>
            <a:r>
              <a:rPr lang="en-US" sz="1700" dirty="0" err="1"/>
              <a:t>yapılmış</a:t>
            </a:r>
            <a:r>
              <a:rPr lang="en-US" sz="1700" dirty="0"/>
              <a:t> metal </a:t>
            </a:r>
            <a:r>
              <a:rPr lang="en-US" sz="1700" dirty="0" err="1"/>
              <a:t>malzemedir</a:t>
            </a:r>
            <a:endParaRPr lang="en-US" sz="17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2BE9618-2C91-7643-B9CF-D4DBCF8A4B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0" r="4373" b="2"/>
          <a:stretch/>
        </p:blipFill>
        <p:spPr>
          <a:xfrm>
            <a:off x="4914247" y="891540"/>
            <a:ext cx="4229753" cy="507111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507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7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7BB9DBD-587F-F34E-B9CA-E852D1B456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20890"/>
          <a:stretch/>
        </p:blipFill>
        <p:spPr>
          <a:xfrm>
            <a:off x="20" y="10"/>
            <a:ext cx="5038072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34" name="Rectangle 29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83254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2129" y="2240371"/>
            <a:ext cx="31546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0B314A55-EE3C-9141-8498-6FF7E8D7E2BB}"/>
              </a:ext>
            </a:extLst>
          </p:cNvPr>
          <p:cNvSpPr/>
          <p:nvPr/>
        </p:nvSpPr>
        <p:spPr>
          <a:xfrm>
            <a:off x="5441672" y="2557587"/>
            <a:ext cx="3414788" cy="37173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150000"/>
              </a:lnSpc>
              <a:spcAft>
                <a:spcPts val="600"/>
              </a:spcAft>
            </a:pPr>
            <a:r>
              <a:rPr lang="en-US" sz="1600" dirty="0" err="1"/>
              <a:t>Laboratuvar</a:t>
            </a:r>
            <a:r>
              <a:rPr lang="en-US" sz="1600" dirty="0"/>
              <a:t> </a:t>
            </a:r>
            <a:r>
              <a:rPr lang="en-US" sz="1600" dirty="0" err="1"/>
              <a:t>ortamında</a:t>
            </a:r>
            <a:r>
              <a:rPr lang="en-US" sz="1600" dirty="0"/>
              <a:t> </a:t>
            </a:r>
            <a:r>
              <a:rPr lang="en-US" sz="1600" dirty="0" err="1"/>
              <a:t>kullanılan</a:t>
            </a:r>
            <a:r>
              <a:rPr lang="en-US" sz="1600" dirty="0"/>
              <a:t> </a:t>
            </a:r>
            <a:r>
              <a:rPr lang="en-US" sz="1600" dirty="0" err="1"/>
              <a:t>bazı</a:t>
            </a:r>
            <a:r>
              <a:rPr lang="en-US" sz="1600" dirty="0"/>
              <a:t> </a:t>
            </a:r>
            <a:r>
              <a:rPr lang="en-US" sz="1600" dirty="0" err="1"/>
              <a:t>çözücüleri</a:t>
            </a:r>
            <a:r>
              <a:rPr lang="en-US" sz="1600" dirty="0"/>
              <a:t> </a:t>
            </a:r>
            <a:r>
              <a:rPr lang="en-US" sz="1600" dirty="0" err="1"/>
              <a:t>saklanmak</a:t>
            </a:r>
            <a:r>
              <a:rPr lang="en-US" sz="1600" dirty="0"/>
              <a:t> </a:t>
            </a:r>
            <a:r>
              <a:rPr lang="en-US" sz="1600" dirty="0" err="1"/>
              <a:t>veya</a:t>
            </a:r>
            <a:r>
              <a:rPr lang="en-US" sz="1600" dirty="0"/>
              <a:t> </a:t>
            </a:r>
            <a:r>
              <a:rPr lang="en-US" sz="1600" dirty="0" err="1"/>
              <a:t>deney</a:t>
            </a:r>
            <a:r>
              <a:rPr lang="en-US" sz="1600" dirty="0"/>
              <a:t> </a:t>
            </a:r>
            <a:r>
              <a:rPr lang="en-US" sz="1600" dirty="0" err="1"/>
              <a:t>sonrası</a:t>
            </a:r>
            <a:r>
              <a:rPr lang="en-US" sz="1600" dirty="0"/>
              <a:t> test </a:t>
            </a:r>
            <a:r>
              <a:rPr lang="en-US" sz="1600" dirty="0" err="1"/>
              <a:t>tüplerini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şişeleri</a:t>
            </a:r>
            <a:r>
              <a:rPr lang="en-US" sz="1600" dirty="0"/>
              <a:t> </a:t>
            </a:r>
            <a:r>
              <a:rPr lang="en-US" sz="1600" dirty="0" err="1"/>
              <a:t>yıkamak</a:t>
            </a:r>
            <a:r>
              <a:rPr lang="en-US" sz="1600" dirty="0"/>
              <a:t> </a:t>
            </a:r>
            <a:r>
              <a:rPr lang="en-US" sz="1600" dirty="0" err="1"/>
              <a:t>için</a:t>
            </a:r>
            <a:r>
              <a:rPr lang="en-US" sz="1600" dirty="0"/>
              <a:t> </a:t>
            </a:r>
            <a:r>
              <a:rPr lang="en-US" sz="1600" dirty="0" err="1"/>
              <a:t>sıkılıp</a:t>
            </a:r>
            <a:r>
              <a:rPr lang="en-US" sz="1600" dirty="0"/>
              <a:t> </a:t>
            </a:r>
            <a:r>
              <a:rPr lang="en-US" sz="1600" dirty="0" err="1"/>
              <a:t>fışkırtarak</a:t>
            </a:r>
            <a:r>
              <a:rPr lang="en-US" sz="1600" dirty="0"/>
              <a:t> </a:t>
            </a:r>
            <a:r>
              <a:rPr lang="en-US" sz="1600" dirty="0" err="1"/>
              <a:t>kullanılan</a:t>
            </a:r>
            <a:r>
              <a:rPr lang="en-US" sz="1600" dirty="0"/>
              <a:t> </a:t>
            </a:r>
            <a:r>
              <a:rPr lang="en-US" sz="1600" dirty="0" err="1"/>
              <a:t>polietilenden</a:t>
            </a:r>
            <a:r>
              <a:rPr lang="en-US" sz="1600" dirty="0"/>
              <a:t> </a:t>
            </a:r>
            <a:r>
              <a:rPr lang="en-US" sz="1600" dirty="0" err="1"/>
              <a:t>yapılmış</a:t>
            </a:r>
            <a:r>
              <a:rPr lang="en-US" sz="1600" dirty="0"/>
              <a:t>, </a:t>
            </a:r>
            <a:r>
              <a:rPr lang="en-US" sz="1600" dirty="0" err="1"/>
              <a:t>yumuşak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dereceli</a:t>
            </a:r>
            <a:r>
              <a:rPr lang="en-US" sz="1600" dirty="0"/>
              <a:t> </a:t>
            </a:r>
            <a:r>
              <a:rPr lang="en-US" sz="1600" dirty="0" err="1"/>
              <a:t>şişelerdir</a:t>
            </a:r>
            <a:endParaRPr lang="en-US" sz="1600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BC435286-F95F-664C-A530-BAD634C404FC}"/>
              </a:ext>
            </a:extLst>
          </p:cNvPr>
          <p:cNvSpPr txBox="1"/>
          <p:nvPr/>
        </p:nvSpPr>
        <p:spPr>
          <a:xfrm>
            <a:off x="5441672" y="1094919"/>
            <a:ext cx="2578608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latin typeface="+mj-lt"/>
                <a:ea typeface="+mj-ea"/>
                <a:cs typeface="+mj-cs"/>
              </a:rPr>
              <a:t>Piset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21241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88263A24-0C1F-4677-B43C-4AE14E276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3664" y="304802"/>
            <a:ext cx="8323012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CB0AE85-0F66-FD40-9994-B4F9DB4080D4}"/>
              </a:ext>
            </a:extLst>
          </p:cNvPr>
          <p:cNvSpPr txBox="1"/>
          <p:nvPr/>
        </p:nvSpPr>
        <p:spPr>
          <a:xfrm>
            <a:off x="651510" y="405575"/>
            <a:ext cx="37513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i="1">
                <a:latin typeface="+mj-lt"/>
                <a:ea typeface="+mj-ea"/>
                <a:cs typeface="+mj-cs"/>
              </a:rPr>
              <a:t>Maşa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088" y="76442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56" y="1072979"/>
            <a:ext cx="1021458" cy="685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ED8D7F0-A78E-7B4E-B47D-76A2FFD64B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2" r="-1" b="3761"/>
          <a:stretch/>
        </p:blipFill>
        <p:spPr>
          <a:xfrm>
            <a:off x="411793" y="2299407"/>
            <a:ext cx="4073652" cy="378961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345E125D-F8B0-324B-A328-340874367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0" t="6987" r="1" b="1"/>
          <a:stretch/>
        </p:blipFill>
        <p:spPr>
          <a:xfrm>
            <a:off x="4485445" y="2300000"/>
            <a:ext cx="3460961" cy="3789023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33D4830C-A6D6-1A46-A51F-C66A6A9EC5D8}"/>
              </a:ext>
            </a:extLst>
          </p:cNvPr>
          <p:cNvSpPr/>
          <p:nvPr/>
        </p:nvSpPr>
        <p:spPr>
          <a:xfrm>
            <a:off x="4699167" y="337234"/>
            <a:ext cx="3817214" cy="1278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150000"/>
              </a:lnSpc>
              <a:spcAft>
                <a:spcPts val="600"/>
              </a:spcAft>
            </a:pPr>
            <a:r>
              <a:rPr lang="en-US" sz="1600" dirty="0" err="1"/>
              <a:t>Çeşitli</a:t>
            </a:r>
            <a:r>
              <a:rPr lang="en-US" sz="1600" dirty="0"/>
              <a:t> </a:t>
            </a:r>
            <a:r>
              <a:rPr lang="en-US" sz="1600" dirty="0" err="1"/>
              <a:t>madde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malzemelerin</a:t>
            </a:r>
            <a:r>
              <a:rPr lang="en-US" sz="1600" dirty="0"/>
              <a:t> </a:t>
            </a:r>
            <a:r>
              <a:rPr lang="en-US" sz="1600" dirty="0" err="1"/>
              <a:t>tutulması</a:t>
            </a:r>
            <a:r>
              <a:rPr lang="en-US" sz="1600" dirty="0"/>
              <a:t> </a:t>
            </a:r>
            <a:r>
              <a:rPr lang="en-US" sz="1600" dirty="0" err="1"/>
              <a:t>amacıyla</a:t>
            </a:r>
            <a:r>
              <a:rPr lang="en-US" sz="1600" dirty="0"/>
              <a:t> </a:t>
            </a:r>
            <a:r>
              <a:rPr lang="en-US" sz="1600" dirty="0" err="1"/>
              <a:t>kullanılan</a:t>
            </a:r>
            <a:r>
              <a:rPr lang="en-US" sz="1600" dirty="0"/>
              <a:t> </a:t>
            </a:r>
            <a:r>
              <a:rPr lang="en-US" sz="1600" dirty="0" err="1"/>
              <a:t>tahta</a:t>
            </a:r>
            <a:r>
              <a:rPr lang="en-US" sz="1600" dirty="0"/>
              <a:t> </a:t>
            </a:r>
            <a:r>
              <a:rPr lang="en-US" sz="1600" dirty="0" err="1"/>
              <a:t>veya</a:t>
            </a:r>
            <a:r>
              <a:rPr lang="en-US" sz="1600" dirty="0"/>
              <a:t> </a:t>
            </a:r>
            <a:r>
              <a:rPr lang="en-US" sz="1600" dirty="0" err="1"/>
              <a:t>paslanmaz</a:t>
            </a:r>
            <a:r>
              <a:rPr lang="en-US" sz="1600" dirty="0"/>
              <a:t> </a:t>
            </a:r>
            <a:r>
              <a:rPr lang="en-US" sz="1600" dirty="0" err="1"/>
              <a:t>çelikten</a:t>
            </a:r>
            <a:r>
              <a:rPr lang="en-US" sz="1600" dirty="0"/>
              <a:t> </a:t>
            </a:r>
            <a:r>
              <a:rPr lang="en-US" sz="1600" dirty="0" err="1"/>
              <a:t>yapılmış</a:t>
            </a:r>
            <a:r>
              <a:rPr lang="en-US" sz="1600" dirty="0"/>
              <a:t> metal </a:t>
            </a:r>
            <a:r>
              <a:rPr lang="en-US" sz="1600" dirty="0" err="1"/>
              <a:t>malzemelerdir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2551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B0B0C1-A306-4573-8D49-BB656F311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B731123-7CC2-7942-9C10-6DC3636DB7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4" b="11736"/>
          <a:stretch/>
        </p:blipFill>
        <p:spPr>
          <a:xfrm>
            <a:off x="-1" y="10"/>
            <a:ext cx="9144001" cy="685799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CB0AE85-0F66-FD40-9994-B4F9DB4080D4}"/>
              </a:ext>
            </a:extLst>
          </p:cNvPr>
          <p:cNvSpPr txBox="1"/>
          <p:nvPr/>
        </p:nvSpPr>
        <p:spPr>
          <a:xfrm>
            <a:off x="4909631" y="662979"/>
            <a:ext cx="3688908" cy="890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i="1" kern="1200" dirty="0" err="1">
                <a:solidFill>
                  <a:srgbClr val="FFFFFF"/>
                </a:solidFill>
                <a:ea typeface="+mj-ea"/>
                <a:cs typeface="+mj-cs"/>
              </a:rPr>
              <a:t>Plastik</a:t>
            </a:r>
            <a:r>
              <a:rPr lang="en-US" sz="3500" b="1" i="1" kern="1200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  <a:r>
              <a:rPr lang="en-US" sz="3500" b="1" i="1" kern="1200" dirty="0" err="1">
                <a:solidFill>
                  <a:srgbClr val="FFFFFF"/>
                </a:solidFill>
                <a:ea typeface="+mj-ea"/>
                <a:cs typeface="+mj-cs"/>
              </a:rPr>
              <a:t>Damlalık</a:t>
            </a:r>
            <a:endParaRPr lang="en-US" sz="3500" b="1" i="1" kern="1200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1A262AC-09BB-054E-8E60-7AE94DAE20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r="12151" b="2"/>
          <a:stretch/>
        </p:blipFill>
        <p:spPr>
          <a:xfrm>
            <a:off x="-231" y="891540"/>
            <a:ext cx="4570391" cy="507111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C7D7B7A-CF54-42CE-AA57-119A8FA20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8379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A189507F-7E94-9940-A5D6-BC0E3EC1D35F}"/>
              </a:ext>
            </a:extLst>
          </p:cNvPr>
          <p:cNvSpPr/>
          <p:nvPr/>
        </p:nvSpPr>
        <p:spPr>
          <a:xfrm>
            <a:off x="4909631" y="1766898"/>
            <a:ext cx="3835784" cy="3320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rgbClr val="FFFFFF"/>
                </a:solidFill>
              </a:rPr>
              <a:t>Sıvıların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güvenli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bir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şekilde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aktarılması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için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kullanılır</a:t>
            </a:r>
            <a:endParaRPr lang="en-US" sz="1700" dirty="0">
              <a:solidFill>
                <a:srgbClr val="FFFFFF"/>
              </a:solidFill>
            </a:endParaRPr>
          </a:p>
          <a:p>
            <a:pPr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rgbClr val="FFFFFF"/>
                </a:solidFill>
              </a:rPr>
              <a:t>Genellikle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tek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kullanımƖıktırlar</a:t>
            </a:r>
            <a:endParaRPr lang="en-US" sz="1700" dirty="0">
              <a:solidFill>
                <a:srgbClr val="FFFFFF"/>
              </a:solidFill>
            </a:endParaRPr>
          </a:p>
          <a:p>
            <a:pPr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rgbClr val="FFFFFF"/>
                </a:solidFill>
              </a:rPr>
              <a:t>Üst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kısmında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bulunan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geniş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kısıma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sıvı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ortamına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daldırmadan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önce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iki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parmakla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sıkıştırılır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daha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sonra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aktarılacak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sıvı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içine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batırılarak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sıvının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içine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alınması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sağlanır</a:t>
            </a:r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8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10A05691-F36F-44DD-904C-144D68CA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D1CBFD09-3B70-5A44-B263-9046D859E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2" y="677047"/>
            <a:ext cx="2155250" cy="215525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C59F9F9-6B3B-EA4F-A61C-F54E8C275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27" y="982037"/>
            <a:ext cx="2155250" cy="1545273"/>
          </a:xfrm>
          <a:prstGeom prst="rect">
            <a:avLst/>
          </a:prstGeom>
        </p:spPr>
      </p:pic>
      <p:pic>
        <p:nvPicPr>
          <p:cNvPr id="13" name="Picture 2" descr="100 adet Kantitatif Filtre kağıdı Hızlı/Orta/Yavaş Laboratuvar Filtrasyon  Kimya Biyoloji Laboratuvar Huni Kullanımı Dia 7 18 cm Kahve Filtre Kağıdı|  | - AliExpress">
            <a:extLst>
              <a:ext uri="{FF2B5EF4-FFF2-40B4-BE49-F238E27FC236}">
                <a16:creationId xmlns:a16="http://schemas.microsoft.com/office/drawing/2014/main" id="{317D022C-6033-0142-B43C-1E0ABA5B1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181" y="3870339"/>
            <a:ext cx="4491996" cy="156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7" name="Rectangle 19">
            <a:extLst>
              <a:ext uri="{FF2B5EF4-FFF2-40B4-BE49-F238E27FC236}">
                <a16:creationId xmlns:a16="http://schemas.microsoft.com/office/drawing/2014/main" id="{D79DE9F7-28C4-4856-BA57-D696E124C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63669" y="633619"/>
            <a:ext cx="3695559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CB0AE85-0F66-FD40-9994-B4F9DB4080D4}"/>
              </a:ext>
            </a:extLst>
          </p:cNvPr>
          <p:cNvSpPr txBox="1"/>
          <p:nvPr/>
        </p:nvSpPr>
        <p:spPr>
          <a:xfrm>
            <a:off x="5485137" y="978408"/>
            <a:ext cx="3042397" cy="110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 err="1">
                <a:latin typeface="+mj-lt"/>
                <a:ea typeface="+mj-ea"/>
                <a:cs typeface="+mj-cs"/>
              </a:rPr>
              <a:t>Süzgeç</a:t>
            </a:r>
            <a:r>
              <a:rPr lang="en-US" sz="2800" b="1" i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i="1" dirty="0" err="1">
                <a:latin typeface="+mj-lt"/>
                <a:ea typeface="+mj-ea"/>
                <a:cs typeface="+mj-cs"/>
              </a:rPr>
              <a:t>Kağıdı</a:t>
            </a:r>
            <a:endParaRPr lang="en-US" sz="2800" b="1" i="1" dirty="0"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E1F9ED9C-121B-44C6-A308-5824769C4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663" y="117043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4A5F8185-F27B-4E99-A06C-007336FE3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4582" y="2121408"/>
            <a:ext cx="2968987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A8700068-508F-6E4F-9A44-06695E6E549C}"/>
              </a:ext>
            </a:extLst>
          </p:cNvPr>
          <p:cNvSpPr/>
          <p:nvPr/>
        </p:nvSpPr>
        <p:spPr>
          <a:xfrm>
            <a:off x="5441172" y="2277090"/>
            <a:ext cx="3395646" cy="3706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 defTabSz="91440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err="1"/>
              <a:t>Yüksek</a:t>
            </a:r>
            <a:r>
              <a:rPr lang="en-US" sz="1600" dirty="0"/>
              <a:t> </a:t>
            </a:r>
            <a:r>
              <a:rPr lang="en-US" sz="1600" dirty="0" err="1"/>
              <a:t>kaliteli</a:t>
            </a:r>
            <a:r>
              <a:rPr lang="en-US" sz="1600" dirty="0"/>
              <a:t> </a:t>
            </a:r>
            <a:r>
              <a:rPr lang="en-US" sz="1600" dirty="0" err="1"/>
              <a:t>selülozdan</a:t>
            </a:r>
            <a:r>
              <a:rPr lang="en-US" sz="1600" dirty="0"/>
              <a:t>, </a:t>
            </a:r>
            <a:r>
              <a:rPr lang="en-US" sz="1600" dirty="0" err="1"/>
              <a:t>rutubete</a:t>
            </a:r>
            <a:r>
              <a:rPr lang="en-US" sz="1600" dirty="0"/>
              <a:t> </a:t>
            </a:r>
            <a:r>
              <a:rPr lang="en-US" sz="1600" dirty="0" err="1"/>
              <a:t>dayanıklı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yüksek</a:t>
            </a:r>
            <a:r>
              <a:rPr lang="en-US" sz="1600" dirty="0"/>
              <a:t> </a:t>
            </a:r>
            <a:r>
              <a:rPr lang="en-US" sz="1600" dirty="0" err="1"/>
              <a:t>emme</a:t>
            </a:r>
            <a:r>
              <a:rPr lang="en-US" sz="1600" dirty="0"/>
              <a:t> </a:t>
            </a:r>
            <a:r>
              <a:rPr lang="en-US" sz="1600" dirty="0" err="1"/>
              <a:t>kapasitesine</a:t>
            </a:r>
            <a:r>
              <a:rPr lang="en-US" sz="1600" dirty="0"/>
              <a:t> </a:t>
            </a:r>
            <a:r>
              <a:rPr lang="en-US" sz="1600" dirty="0" err="1"/>
              <a:t>sahip</a:t>
            </a:r>
            <a:r>
              <a:rPr lang="en-US" sz="1600" dirty="0"/>
              <a:t> </a:t>
            </a:r>
            <a:r>
              <a:rPr lang="en-US" sz="1600" dirty="0" err="1"/>
              <a:t>teknik</a:t>
            </a:r>
            <a:r>
              <a:rPr lang="en-US" sz="1600" dirty="0"/>
              <a:t> </a:t>
            </a:r>
            <a:r>
              <a:rPr lang="en-US" sz="1600" dirty="0" err="1"/>
              <a:t>özellikte</a:t>
            </a:r>
            <a:r>
              <a:rPr lang="en-US" sz="1600" dirty="0"/>
              <a:t> </a:t>
            </a:r>
            <a:r>
              <a:rPr lang="en-US" sz="1600" dirty="0" err="1"/>
              <a:t>üretilir</a:t>
            </a:r>
            <a:endParaRPr lang="en-US" sz="1600" dirty="0"/>
          </a:p>
          <a:p>
            <a:pPr marL="285750" indent="-285750" defTabSz="91440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tr-TR" sz="1600" dirty="0"/>
              <a:t>Süzgeç kâğıdı katı ile sıvının birbirinden ayrılmasında kullanılır</a:t>
            </a:r>
            <a:endParaRPr lang="en-US" sz="1600" dirty="0"/>
          </a:p>
          <a:p>
            <a:pPr marL="285750" indent="-285750" defTabSz="91440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err="1"/>
              <a:t>Yaygın</a:t>
            </a:r>
            <a:r>
              <a:rPr lang="en-US" sz="1600" dirty="0"/>
              <a:t> </a:t>
            </a:r>
            <a:r>
              <a:rPr lang="en-US" sz="1600" dirty="0" err="1"/>
              <a:t>olarak</a:t>
            </a:r>
            <a:r>
              <a:rPr lang="en-US" sz="1600" dirty="0"/>
              <a:t> </a:t>
            </a:r>
            <a:r>
              <a:rPr lang="en-US" sz="1600" dirty="0" err="1"/>
              <a:t>genel</a:t>
            </a:r>
            <a:r>
              <a:rPr lang="en-US" sz="1600" dirty="0"/>
              <a:t> </a:t>
            </a:r>
            <a:r>
              <a:rPr lang="en-US" sz="1600" dirty="0" err="1"/>
              <a:t>laboratuvar</a:t>
            </a:r>
            <a:r>
              <a:rPr lang="en-US" sz="1600" dirty="0"/>
              <a:t> </a:t>
            </a:r>
            <a:r>
              <a:rPr lang="en-US" sz="1600" dirty="0" err="1"/>
              <a:t>filtrasyon</a:t>
            </a:r>
            <a:r>
              <a:rPr lang="en-US" sz="1600" dirty="0"/>
              <a:t> </a:t>
            </a:r>
            <a:r>
              <a:rPr lang="en-US" sz="1600" dirty="0" err="1"/>
              <a:t>işlemlerinde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basit</a:t>
            </a:r>
            <a:r>
              <a:rPr lang="en-US" sz="1600" dirty="0"/>
              <a:t> </a:t>
            </a:r>
            <a:r>
              <a:rPr lang="en-US" sz="1600" dirty="0" err="1"/>
              <a:t>süzme</a:t>
            </a:r>
            <a:r>
              <a:rPr lang="en-US" sz="1600" dirty="0"/>
              <a:t> </a:t>
            </a:r>
            <a:r>
              <a:rPr lang="en-US" sz="1600" dirty="0" err="1"/>
              <a:t>işlemlerinde</a:t>
            </a:r>
            <a:r>
              <a:rPr lang="en-US" sz="1600" dirty="0"/>
              <a:t> </a:t>
            </a:r>
            <a:r>
              <a:rPr lang="en-US" sz="1600" dirty="0" err="1"/>
              <a:t>kullanılır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2345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CB0AE85-0F66-FD40-9994-B4F9DB4080D4}"/>
              </a:ext>
            </a:extLst>
          </p:cNvPr>
          <p:cNvSpPr txBox="1"/>
          <p:nvPr/>
        </p:nvSpPr>
        <p:spPr>
          <a:xfrm>
            <a:off x="445770" y="687479"/>
            <a:ext cx="2583180" cy="1574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Manyetik Karıştırıcılı Isıtıcı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41D73DD-160B-4885-A9CF-94EADD70D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5763" y="73152"/>
            <a:ext cx="884223" cy="232963"/>
            <a:chOff x="7763256" y="73152"/>
            <a:chExt cx="1178966" cy="232963"/>
          </a:xfrm>
        </p:grpSpPr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163DBB78-4E4E-4B2A-B257-CD3C2408A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DD0F509B-05E7-42D0-9A4A-9BBA9ABA4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FF4A0A03-6FCB-47AB-A889-ABEAF35DE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A6A27D1-12E0-4FAD-8C16-8A32A4EF2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0BF3193-B4B0-4FDB-9734-8C9FABA53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AB0CFE0F-0383-4629-9009-F66B040A1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5C7EB065-8792-4BDB-9863-6F1BAA3C4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45ACE59D-97B6-4DD1-BB37-12C292F18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5F2AAD78-5862-44FE-AB92-AF713D5F1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C9BF96B3-92E5-4693-B918-69EDD8FD7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5B9B69C3-A82A-4F4F-A3C4-9D2B5AFAD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ED3C38D4-9B11-4F5F-A279-1A30E0CFB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3100DDA4-8F42-4CB2-8921-3894F7BA0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A5936488-9C8D-40DA-BB04-6850F2235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1B9028EA-A394-4A9A-865A-E02D2D9AF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3E802313-55B4-481A-BFD3-000851BC8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708829DB-C817-49E6-9A68-CA180E94F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F6D48ED4-3DDF-47BF-87FA-07B83FD95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4796464F-801F-4ACF-8CA7-B166D8E42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EFBA0710-DB96-4132-8292-1ECBDADD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id="{51396897-3105-F94C-8AEC-537507C176EB}"/>
              </a:ext>
            </a:extLst>
          </p:cNvPr>
          <p:cNvSpPr/>
          <p:nvPr/>
        </p:nvSpPr>
        <p:spPr>
          <a:xfrm>
            <a:off x="121700" y="2817453"/>
            <a:ext cx="2973733" cy="3437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just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/>
              <a:t>Geniş</a:t>
            </a:r>
            <a:r>
              <a:rPr lang="en-US" sz="1200" dirty="0"/>
              <a:t> </a:t>
            </a:r>
            <a:r>
              <a:rPr lang="en-US" sz="1200" dirty="0" err="1"/>
              <a:t>tablası</a:t>
            </a:r>
            <a:r>
              <a:rPr lang="en-US" sz="1200" dirty="0"/>
              <a:t> </a:t>
            </a:r>
            <a:r>
              <a:rPr lang="en-US" sz="1200" dirty="0" err="1"/>
              <a:t>üzerine</a:t>
            </a:r>
            <a:r>
              <a:rPr lang="en-US" sz="1200" dirty="0"/>
              <a:t> </a:t>
            </a:r>
            <a:r>
              <a:rPr lang="en-US" sz="1200" dirty="0" err="1"/>
              <a:t>konabilen</a:t>
            </a:r>
            <a:r>
              <a:rPr lang="en-US" sz="1200" dirty="0"/>
              <a:t> cam </a:t>
            </a:r>
            <a:r>
              <a:rPr lang="en-US" sz="1200" dirty="0" err="1"/>
              <a:t>kaplar</a:t>
            </a:r>
            <a:r>
              <a:rPr lang="en-US" sz="1200" dirty="0"/>
              <a:t> </a:t>
            </a:r>
            <a:r>
              <a:rPr lang="en-US" sz="1200" dirty="0" err="1"/>
              <a:t>içindeki</a:t>
            </a:r>
            <a:r>
              <a:rPr lang="en-US" sz="1200" dirty="0"/>
              <a:t> </a:t>
            </a:r>
            <a:r>
              <a:rPr lang="en-US" sz="1200" dirty="0" err="1"/>
              <a:t>sıvıların</a:t>
            </a:r>
            <a:r>
              <a:rPr lang="en-US" sz="1200" dirty="0"/>
              <a:t> </a:t>
            </a:r>
            <a:r>
              <a:rPr lang="en-US" sz="1200" dirty="0" err="1"/>
              <a:t>oluşturulan</a:t>
            </a:r>
            <a:r>
              <a:rPr lang="en-US" sz="1200" dirty="0"/>
              <a:t> </a:t>
            </a:r>
            <a:r>
              <a:rPr lang="en-US" sz="1200" dirty="0" err="1"/>
              <a:t>manyetik</a:t>
            </a:r>
            <a:r>
              <a:rPr lang="en-US" sz="1200" dirty="0"/>
              <a:t> </a:t>
            </a:r>
            <a:r>
              <a:rPr lang="en-US" sz="1200" dirty="0" err="1"/>
              <a:t>alan</a:t>
            </a:r>
            <a:r>
              <a:rPr lang="en-US" sz="1200" dirty="0"/>
              <a:t> </a:t>
            </a:r>
            <a:r>
              <a:rPr lang="en-US" sz="1200" dirty="0" err="1"/>
              <a:t>etkisiyle</a:t>
            </a:r>
            <a:r>
              <a:rPr lang="en-US" sz="1200" dirty="0"/>
              <a:t> </a:t>
            </a:r>
            <a:r>
              <a:rPr lang="en-US" sz="1200" dirty="0" err="1"/>
              <a:t>karıştırılmasını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tabla</a:t>
            </a:r>
            <a:r>
              <a:rPr lang="en-US" sz="1200" dirty="0"/>
              <a:t> </a:t>
            </a:r>
            <a:r>
              <a:rPr lang="en-US" sz="1200" dirty="0" err="1"/>
              <a:t>içindeki</a:t>
            </a:r>
            <a:r>
              <a:rPr lang="en-US" sz="1200" dirty="0"/>
              <a:t> </a:t>
            </a:r>
            <a:r>
              <a:rPr lang="en-US" sz="1200" dirty="0" err="1"/>
              <a:t>ısıtıcılar</a:t>
            </a:r>
            <a:r>
              <a:rPr lang="en-US" sz="1200" dirty="0"/>
              <a:t> </a:t>
            </a:r>
            <a:r>
              <a:rPr lang="en-US" sz="1200" dirty="0" err="1"/>
              <a:t>sayesinde</a:t>
            </a:r>
            <a:r>
              <a:rPr lang="en-US" sz="1200" dirty="0"/>
              <a:t> </a:t>
            </a:r>
            <a:r>
              <a:rPr lang="en-US" sz="1200" dirty="0" err="1"/>
              <a:t>ısıtılmasını</a:t>
            </a:r>
            <a:r>
              <a:rPr lang="en-US" sz="1200" dirty="0"/>
              <a:t> </a:t>
            </a:r>
            <a:r>
              <a:rPr lang="en-US" sz="1200" dirty="0" err="1"/>
              <a:t>sağlayan</a:t>
            </a:r>
            <a:r>
              <a:rPr lang="en-US" sz="1200" dirty="0"/>
              <a:t> </a:t>
            </a:r>
            <a:r>
              <a:rPr lang="en-US" sz="1200" dirty="0" err="1"/>
              <a:t>laboratuvar</a:t>
            </a:r>
            <a:r>
              <a:rPr lang="en-US" sz="1200" dirty="0"/>
              <a:t> </a:t>
            </a:r>
            <a:r>
              <a:rPr lang="en-US" sz="1200" dirty="0" err="1"/>
              <a:t>cihazıdır</a:t>
            </a:r>
            <a:endParaRPr lang="en-US" sz="1200" dirty="0"/>
          </a:p>
          <a:p>
            <a:pPr indent="-228600" algn="just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i="1" u="sng" dirty="0" err="1"/>
              <a:t>Manyetik</a:t>
            </a:r>
            <a:r>
              <a:rPr lang="en-US" sz="1200" b="1" i="1" u="sng" dirty="0"/>
              <a:t> </a:t>
            </a:r>
            <a:r>
              <a:rPr lang="en-US" sz="1200" b="1" i="1" u="sng" dirty="0" err="1"/>
              <a:t>Balık</a:t>
            </a:r>
            <a:r>
              <a:rPr lang="en-US" sz="1200" b="1" i="1" u="sng" dirty="0"/>
              <a:t>:</a:t>
            </a:r>
            <a:r>
              <a:rPr lang="en-US" sz="1200" b="1" i="1" dirty="0"/>
              <a:t> </a:t>
            </a:r>
            <a:r>
              <a:rPr lang="en-US" sz="1200" dirty="0" err="1"/>
              <a:t>Beher</a:t>
            </a:r>
            <a:r>
              <a:rPr lang="en-US" sz="1200" dirty="0"/>
              <a:t> </a:t>
            </a:r>
            <a:r>
              <a:rPr lang="en-US" sz="1200" dirty="0" err="1"/>
              <a:t>içindeki</a:t>
            </a:r>
            <a:r>
              <a:rPr lang="en-US" sz="1200" dirty="0"/>
              <a:t> </a:t>
            </a:r>
            <a:r>
              <a:rPr lang="en-US" sz="1200" dirty="0" err="1"/>
              <a:t>çözeltinin</a:t>
            </a:r>
            <a:r>
              <a:rPr lang="en-US" sz="1200" dirty="0"/>
              <a:t> </a:t>
            </a:r>
            <a:r>
              <a:rPr lang="en-US" sz="1200" dirty="0" err="1"/>
              <a:t>homojen</a:t>
            </a:r>
            <a:r>
              <a:rPr lang="en-US" sz="1200" dirty="0"/>
              <a:t> </a:t>
            </a:r>
            <a:r>
              <a:rPr lang="en-US" sz="1200" dirty="0" err="1"/>
              <a:t>birşekilde</a:t>
            </a:r>
            <a:r>
              <a:rPr lang="en-US" sz="1200" dirty="0"/>
              <a:t> </a:t>
            </a:r>
            <a:r>
              <a:rPr lang="en-US" sz="1200" dirty="0" err="1"/>
              <a:t>karışması</a:t>
            </a:r>
            <a:r>
              <a:rPr lang="en-US" sz="1200" dirty="0"/>
              <a:t> </a:t>
            </a:r>
            <a:r>
              <a:rPr lang="en-US" sz="1200" dirty="0" err="1"/>
              <a:t>için</a:t>
            </a:r>
            <a:r>
              <a:rPr lang="en-US" sz="1200" dirty="0"/>
              <a:t> </a:t>
            </a:r>
            <a:r>
              <a:rPr lang="en-US" sz="1200" dirty="0" err="1"/>
              <a:t>içerisine</a:t>
            </a:r>
            <a:r>
              <a:rPr lang="en-US" sz="1200" dirty="0"/>
              <a:t> </a:t>
            </a:r>
            <a:r>
              <a:rPr lang="en-US" sz="1200" dirty="0" err="1"/>
              <a:t>manyetik</a:t>
            </a:r>
            <a:r>
              <a:rPr lang="en-US" sz="1200" dirty="0"/>
              <a:t> </a:t>
            </a:r>
            <a:r>
              <a:rPr lang="en-US" sz="1200" dirty="0" err="1"/>
              <a:t>balık</a:t>
            </a:r>
            <a:r>
              <a:rPr lang="en-US" sz="1200" dirty="0"/>
              <a:t> </a:t>
            </a:r>
            <a:r>
              <a:rPr lang="en-US" sz="1200" dirty="0" err="1"/>
              <a:t>atılır</a:t>
            </a:r>
            <a:endParaRPr lang="en-US" sz="1200" dirty="0"/>
          </a:p>
          <a:p>
            <a:pPr indent="-228600" algn="just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/>
              <a:t>Manyetik</a:t>
            </a:r>
            <a:r>
              <a:rPr lang="en-US" sz="1200" dirty="0"/>
              <a:t> </a:t>
            </a:r>
            <a:r>
              <a:rPr lang="en-US" sz="1200" dirty="0" err="1"/>
              <a:t>balık</a:t>
            </a:r>
            <a:r>
              <a:rPr lang="en-US" sz="1200" dirty="0"/>
              <a:t>, </a:t>
            </a:r>
            <a:r>
              <a:rPr lang="en-US" sz="1200" dirty="0" err="1"/>
              <a:t>demir</a:t>
            </a:r>
            <a:r>
              <a:rPr lang="en-US" sz="1200" dirty="0"/>
              <a:t> </a:t>
            </a:r>
            <a:r>
              <a:rPr lang="en-US" sz="1200" dirty="0" err="1"/>
              <a:t>bilyeler</a:t>
            </a:r>
            <a:r>
              <a:rPr lang="en-US" sz="1200" dirty="0"/>
              <a:t> </a:t>
            </a:r>
            <a:r>
              <a:rPr lang="en-US" sz="1200" dirty="0" err="1"/>
              <a:t>şeklindedir</a:t>
            </a:r>
            <a:r>
              <a:rPr lang="en-US" sz="1200" dirty="0"/>
              <a:t>. </a:t>
            </a:r>
            <a:r>
              <a:rPr lang="en-US" sz="1200" dirty="0" err="1"/>
              <a:t>Manyetik</a:t>
            </a:r>
            <a:r>
              <a:rPr lang="en-US" sz="1200" dirty="0"/>
              <a:t> </a:t>
            </a:r>
            <a:r>
              <a:rPr lang="en-US" sz="1200" dirty="0" err="1"/>
              <a:t>karıştırıcıiçerisinde</a:t>
            </a:r>
            <a:r>
              <a:rPr lang="en-US" sz="1200" dirty="0"/>
              <a:t> </a:t>
            </a:r>
            <a:r>
              <a:rPr lang="en-US" sz="1200" dirty="0" err="1"/>
              <a:t>motorlabirlikte</a:t>
            </a:r>
            <a:r>
              <a:rPr lang="en-US" sz="1200" dirty="0"/>
              <a:t> </a:t>
            </a:r>
            <a:r>
              <a:rPr lang="en-US" sz="1200" dirty="0" err="1"/>
              <a:t>dönen</a:t>
            </a:r>
            <a:r>
              <a:rPr lang="en-US" sz="1200" dirty="0"/>
              <a:t> </a:t>
            </a:r>
            <a:r>
              <a:rPr lang="en-US" sz="1200" dirty="0" err="1"/>
              <a:t>mıknatıs</a:t>
            </a:r>
            <a:r>
              <a:rPr lang="en-US" sz="1200" dirty="0"/>
              <a:t> </a:t>
            </a:r>
            <a:r>
              <a:rPr lang="en-US" sz="1200" dirty="0" err="1"/>
              <a:t>kafa,bu</a:t>
            </a:r>
            <a:r>
              <a:rPr lang="en-US" sz="1200" dirty="0"/>
              <a:t> </a:t>
            </a:r>
            <a:r>
              <a:rPr lang="en-US" sz="1200" dirty="0" err="1"/>
              <a:t>manyetik</a:t>
            </a:r>
            <a:r>
              <a:rPr lang="en-US" sz="1200" dirty="0"/>
              <a:t> </a:t>
            </a:r>
            <a:r>
              <a:rPr lang="en-US" sz="1200" dirty="0" err="1"/>
              <a:t>balıkların</a:t>
            </a:r>
            <a:r>
              <a:rPr lang="en-US" sz="1200" dirty="0"/>
              <a:t> </a:t>
            </a:r>
            <a:r>
              <a:rPr lang="en-US" sz="1200" dirty="0" err="1"/>
              <a:t>karışım</a:t>
            </a:r>
            <a:r>
              <a:rPr lang="en-US" sz="1200" dirty="0"/>
              <a:t> </a:t>
            </a:r>
            <a:r>
              <a:rPr lang="en-US" sz="1200" dirty="0" err="1"/>
              <a:t>içerisinde</a:t>
            </a:r>
            <a:r>
              <a:rPr lang="en-US" sz="1200" dirty="0"/>
              <a:t> </a:t>
            </a:r>
            <a:r>
              <a:rPr lang="en-US" sz="1200" dirty="0" err="1"/>
              <a:t>dönmesini</a:t>
            </a:r>
            <a:r>
              <a:rPr lang="en-US" sz="1200" dirty="0"/>
              <a:t> </a:t>
            </a:r>
            <a:r>
              <a:rPr lang="en-US" sz="1200" dirty="0" err="1"/>
              <a:t>sağlar</a:t>
            </a:r>
            <a:r>
              <a:rPr lang="en-US" sz="1200" dirty="0"/>
              <a:t> </a:t>
            </a:r>
          </a:p>
          <a:p>
            <a:pPr indent="-228600" algn="just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/>
              <a:t>İç</a:t>
            </a:r>
            <a:r>
              <a:rPr lang="en-US" sz="1200" dirty="0"/>
              <a:t> </a:t>
            </a:r>
            <a:r>
              <a:rPr lang="en-US" sz="1200" dirty="0" err="1"/>
              <a:t>kısmındaki</a:t>
            </a:r>
            <a:r>
              <a:rPr lang="en-US" sz="1200" dirty="0"/>
              <a:t> </a:t>
            </a:r>
            <a:r>
              <a:rPr lang="en-US" sz="1200" dirty="0" err="1"/>
              <a:t>silindirik</a:t>
            </a:r>
            <a:r>
              <a:rPr lang="en-US" sz="1200" dirty="0"/>
              <a:t> </a:t>
            </a:r>
            <a:r>
              <a:rPr lang="en-US" sz="1200" dirty="0" err="1"/>
              <a:t>mıknatısın</a:t>
            </a:r>
            <a:r>
              <a:rPr lang="en-US" sz="1200" dirty="0"/>
              <a:t> </a:t>
            </a:r>
            <a:r>
              <a:rPr lang="en-US" sz="1200" dirty="0" err="1"/>
              <a:t>üzeri</a:t>
            </a:r>
            <a:r>
              <a:rPr lang="en-US" sz="1200" dirty="0"/>
              <a:t> </a:t>
            </a:r>
            <a:r>
              <a:rPr lang="en-US" sz="1200" dirty="0" err="1"/>
              <a:t>polimerile</a:t>
            </a:r>
            <a:r>
              <a:rPr lang="en-US" sz="1200" dirty="0"/>
              <a:t> </a:t>
            </a:r>
            <a:r>
              <a:rPr lang="en-US" sz="1200" dirty="0" err="1"/>
              <a:t>kaplanarak</a:t>
            </a:r>
            <a:r>
              <a:rPr lang="en-US" sz="1200" dirty="0"/>
              <a:t> </a:t>
            </a:r>
            <a:r>
              <a:rPr lang="en-US" sz="1200" dirty="0" err="1"/>
              <a:t>üretilmiştir</a:t>
            </a:r>
            <a:endParaRPr lang="en-US" sz="1200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4E04D3F4-F7D6-2848-A6B6-E2AE757A56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2" t="-2" r="13599" b="3"/>
          <a:stretch/>
        </p:blipFill>
        <p:spPr>
          <a:xfrm>
            <a:off x="3161916" y="531074"/>
            <a:ext cx="3104013" cy="55764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E30CF0C1-6E37-0243-8CC1-6F064E3023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1" r="26952" b="1"/>
          <a:stretch/>
        </p:blipFill>
        <p:spPr>
          <a:xfrm>
            <a:off x="6240783" y="531074"/>
            <a:ext cx="2674620" cy="5577118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67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CB0AE85-0F66-FD40-9994-B4F9DB4080D4}"/>
              </a:ext>
            </a:extLst>
          </p:cNvPr>
          <p:cNvSpPr txBox="1"/>
          <p:nvPr/>
        </p:nvSpPr>
        <p:spPr>
          <a:xfrm>
            <a:off x="482600" y="321734"/>
            <a:ext cx="8178799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i="1">
                <a:latin typeface="+mj-lt"/>
                <a:ea typeface="+mj-ea"/>
                <a:cs typeface="+mj-cs"/>
              </a:rPr>
              <a:t>Terazi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65486369-70ED-E94F-A528-D5100E8EE470}"/>
              </a:ext>
            </a:extLst>
          </p:cNvPr>
          <p:cNvSpPr/>
          <p:nvPr/>
        </p:nvSpPr>
        <p:spPr>
          <a:xfrm>
            <a:off x="562045" y="1294228"/>
            <a:ext cx="3433180" cy="16100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algn="just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Hassas</a:t>
            </a:r>
            <a:r>
              <a:rPr lang="en-US" sz="1600" dirty="0"/>
              <a:t> </a:t>
            </a:r>
            <a:r>
              <a:rPr lang="en-US" sz="1600" dirty="0" err="1"/>
              <a:t>teraziler</a:t>
            </a:r>
            <a:r>
              <a:rPr lang="en-US" sz="1600" dirty="0"/>
              <a:t> 0,1 mg </a:t>
            </a:r>
            <a:r>
              <a:rPr lang="en-US" sz="1600" dirty="0" err="1"/>
              <a:t>ve</a:t>
            </a:r>
            <a:r>
              <a:rPr lang="en-US" sz="1600" dirty="0"/>
              <a:t> 0,01 mg </a:t>
            </a:r>
            <a:r>
              <a:rPr lang="en-US" sz="1600" dirty="0" err="1"/>
              <a:t>duyarlıkta</a:t>
            </a:r>
            <a:r>
              <a:rPr lang="en-US" sz="1600" dirty="0"/>
              <a:t> </a:t>
            </a:r>
            <a:r>
              <a:rPr lang="en-US" sz="1600" dirty="0" err="1"/>
              <a:t>tartım</a:t>
            </a:r>
            <a:r>
              <a:rPr lang="en-US" sz="1600" dirty="0"/>
              <a:t> </a:t>
            </a:r>
            <a:r>
              <a:rPr lang="en-US" sz="1600" dirty="0" err="1"/>
              <a:t>yapabilen</a:t>
            </a:r>
            <a:r>
              <a:rPr lang="en-US" sz="1600" dirty="0"/>
              <a:t>, </a:t>
            </a:r>
            <a:r>
              <a:rPr lang="en-US" sz="1600" dirty="0" err="1"/>
              <a:t>çok</a:t>
            </a:r>
            <a:r>
              <a:rPr lang="en-US" sz="1600" dirty="0"/>
              <a:t> </a:t>
            </a:r>
            <a:r>
              <a:rPr lang="en-US" sz="1600" dirty="0" err="1"/>
              <a:t>duyarlık</a:t>
            </a:r>
            <a:r>
              <a:rPr lang="en-US" sz="1600" dirty="0"/>
              <a:t> </a:t>
            </a:r>
            <a:r>
              <a:rPr lang="en-US" sz="1600" dirty="0" err="1"/>
              <a:t>gerektirmeyen</a:t>
            </a:r>
            <a:r>
              <a:rPr lang="en-US" sz="1600" dirty="0"/>
              <a:t> </a:t>
            </a:r>
            <a:r>
              <a:rPr lang="en-US" sz="1600" dirty="0" err="1"/>
              <a:t>işlemler</a:t>
            </a:r>
            <a:r>
              <a:rPr lang="en-US" sz="1600" dirty="0"/>
              <a:t> </a:t>
            </a:r>
            <a:r>
              <a:rPr lang="en-US" sz="1600" dirty="0" err="1"/>
              <a:t>için</a:t>
            </a:r>
            <a:r>
              <a:rPr lang="en-US" sz="1600" dirty="0"/>
              <a:t> </a:t>
            </a:r>
            <a:r>
              <a:rPr lang="en-US" sz="1600" dirty="0" err="1"/>
              <a:t>kullanılan</a:t>
            </a:r>
            <a:r>
              <a:rPr lang="en-US" sz="1600" dirty="0"/>
              <a:t> </a:t>
            </a:r>
            <a:r>
              <a:rPr lang="en-US" sz="1600" dirty="0" err="1"/>
              <a:t>terazilerdir</a:t>
            </a:r>
            <a:r>
              <a:rPr lang="en-US" sz="1600" dirty="0"/>
              <a:t> </a:t>
            </a:r>
          </a:p>
          <a:p>
            <a:pPr indent="-228600" algn="just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14467" y="1"/>
            <a:ext cx="729532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760545" cy="2017580"/>
            <a:chOff x="0" y="4601497"/>
            <a:chExt cx="1014060" cy="2017580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Resim 9">
            <a:extLst>
              <a:ext uri="{FF2B5EF4-FFF2-40B4-BE49-F238E27FC236}">
                <a16:creationId xmlns:a16="http://schemas.microsoft.com/office/drawing/2014/main" id="{E3CE0065-FB21-2F42-BCB1-C342D2960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05" y="3000493"/>
            <a:ext cx="2605223" cy="260522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B49E76F-27FF-D24F-92D4-AF7940AE7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284" y="379165"/>
            <a:ext cx="2410639" cy="3253263"/>
          </a:xfrm>
          <a:prstGeom prst="rect">
            <a:avLst/>
          </a:prstGeom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id="{09F2A73F-D7B1-884E-B21F-6F31DEFD2DA7}"/>
              </a:ext>
            </a:extLst>
          </p:cNvPr>
          <p:cNvSpPr/>
          <p:nvPr/>
        </p:nvSpPr>
        <p:spPr>
          <a:xfrm>
            <a:off x="4207233" y="3632429"/>
            <a:ext cx="4572000" cy="271644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228600" algn="just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Analitik</a:t>
            </a:r>
            <a:r>
              <a:rPr lang="en-US" sz="1600" dirty="0"/>
              <a:t> </a:t>
            </a:r>
            <a:r>
              <a:rPr lang="en-US" sz="1600" dirty="0" err="1"/>
              <a:t>teraziler</a:t>
            </a:r>
            <a:r>
              <a:rPr lang="en-US" sz="1600" dirty="0"/>
              <a:t>, 0,001 mg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daha</a:t>
            </a:r>
            <a:r>
              <a:rPr lang="en-US" sz="1600" dirty="0"/>
              <a:t> </a:t>
            </a:r>
            <a:r>
              <a:rPr lang="en-US" sz="1600" dirty="0" err="1"/>
              <a:t>duyarlı</a:t>
            </a:r>
            <a:r>
              <a:rPr lang="en-US" sz="1600" dirty="0"/>
              <a:t> </a:t>
            </a:r>
            <a:r>
              <a:rPr lang="en-US" sz="1600" dirty="0" err="1"/>
              <a:t>tartım</a:t>
            </a:r>
            <a:r>
              <a:rPr lang="en-US" sz="1600" dirty="0"/>
              <a:t> </a:t>
            </a:r>
            <a:r>
              <a:rPr lang="en-US" sz="1600" dirty="0" err="1"/>
              <a:t>yapabilen</a:t>
            </a:r>
            <a:r>
              <a:rPr lang="en-US" sz="1600" dirty="0"/>
              <a:t> </a:t>
            </a:r>
            <a:r>
              <a:rPr lang="en-US" sz="1600" dirty="0" err="1"/>
              <a:t>terazilerdir</a:t>
            </a:r>
            <a:r>
              <a:rPr lang="en-US" sz="1600" dirty="0"/>
              <a:t>. </a:t>
            </a:r>
            <a:r>
              <a:rPr lang="en-US" sz="1600" dirty="0" err="1"/>
              <a:t>Çok</a:t>
            </a:r>
            <a:r>
              <a:rPr lang="en-US" sz="1600" dirty="0"/>
              <a:t> </a:t>
            </a:r>
            <a:r>
              <a:rPr lang="en-US" sz="1600" dirty="0" err="1"/>
              <a:t>hassas</a:t>
            </a:r>
            <a:r>
              <a:rPr lang="en-US" sz="1600" dirty="0"/>
              <a:t> </a:t>
            </a:r>
            <a:r>
              <a:rPr lang="en-US" sz="1600" dirty="0" err="1"/>
              <a:t>tartımlar</a:t>
            </a:r>
            <a:r>
              <a:rPr lang="en-US" sz="1600" dirty="0"/>
              <a:t> </a:t>
            </a:r>
            <a:r>
              <a:rPr lang="en-US" sz="1600" dirty="0" err="1"/>
              <a:t>gerektiren</a:t>
            </a:r>
            <a:r>
              <a:rPr lang="en-US" sz="1600" dirty="0"/>
              <a:t> </a:t>
            </a:r>
            <a:r>
              <a:rPr lang="en-US" sz="1600" dirty="0" err="1"/>
              <a:t>işlerde</a:t>
            </a:r>
            <a:r>
              <a:rPr lang="en-US" sz="1600" dirty="0"/>
              <a:t> (</a:t>
            </a:r>
            <a:r>
              <a:rPr lang="en-US" sz="1600" dirty="0" err="1"/>
              <a:t>örneğin,nicel</a:t>
            </a:r>
            <a:r>
              <a:rPr lang="en-US" sz="1600" dirty="0"/>
              <a:t> </a:t>
            </a:r>
            <a:r>
              <a:rPr lang="en-US" sz="1600" dirty="0" err="1"/>
              <a:t>analitik</a:t>
            </a:r>
            <a:r>
              <a:rPr lang="en-US" sz="1600" dirty="0"/>
              <a:t> </a:t>
            </a:r>
            <a:r>
              <a:rPr lang="en-US" sz="1600" dirty="0" err="1"/>
              <a:t>kimya</a:t>
            </a:r>
            <a:r>
              <a:rPr lang="en-US" sz="1600" dirty="0"/>
              <a:t> </a:t>
            </a:r>
            <a:r>
              <a:rPr lang="en-US" sz="1600" dirty="0" err="1"/>
              <a:t>laboratuarlarında</a:t>
            </a:r>
            <a:r>
              <a:rPr lang="en-US" sz="1600" dirty="0"/>
              <a:t>) </a:t>
            </a:r>
            <a:r>
              <a:rPr lang="en-US" sz="1600" dirty="0" err="1"/>
              <a:t>kullanılır</a:t>
            </a:r>
            <a:endParaRPr lang="en-US" sz="1600" dirty="0"/>
          </a:p>
          <a:p>
            <a:pPr indent="-228600" algn="just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Bu </a:t>
            </a:r>
            <a:r>
              <a:rPr lang="en-US" sz="1600" dirty="0" err="1"/>
              <a:t>terazilerde</a:t>
            </a:r>
            <a:r>
              <a:rPr lang="en-US" sz="1600" dirty="0"/>
              <a:t> </a:t>
            </a:r>
            <a:r>
              <a:rPr lang="en-US" sz="1600" dirty="0" err="1"/>
              <a:t>hava</a:t>
            </a:r>
            <a:r>
              <a:rPr lang="en-US" sz="1600" dirty="0"/>
              <a:t> </a:t>
            </a:r>
            <a:r>
              <a:rPr lang="en-US" sz="1600" dirty="0" err="1"/>
              <a:t>akımını</a:t>
            </a:r>
            <a:r>
              <a:rPr lang="en-US" sz="1600" dirty="0"/>
              <a:t> </a:t>
            </a:r>
            <a:r>
              <a:rPr lang="en-US" sz="1600" dirty="0" err="1"/>
              <a:t>önlemek</a:t>
            </a:r>
            <a:r>
              <a:rPr lang="en-US" sz="1600" dirty="0"/>
              <a:t> </a:t>
            </a:r>
            <a:r>
              <a:rPr lang="en-US" sz="1600" dirty="0" err="1"/>
              <a:t>amacıyla</a:t>
            </a:r>
            <a:r>
              <a:rPr lang="en-US" sz="1600" dirty="0"/>
              <a:t> </a:t>
            </a:r>
            <a:r>
              <a:rPr lang="en-US" sz="1600" dirty="0" err="1"/>
              <a:t>kefenin</a:t>
            </a:r>
            <a:r>
              <a:rPr lang="en-US" sz="1600" dirty="0"/>
              <a:t> </a:t>
            </a:r>
            <a:r>
              <a:rPr lang="en-US" sz="1600" dirty="0" err="1"/>
              <a:t>etrafında</a:t>
            </a:r>
            <a:r>
              <a:rPr lang="en-US" sz="1600" dirty="0"/>
              <a:t> </a:t>
            </a:r>
            <a:r>
              <a:rPr lang="en-US" sz="1600" dirty="0" err="1"/>
              <a:t>koruyucu</a:t>
            </a:r>
            <a:r>
              <a:rPr lang="en-US" sz="1600" dirty="0"/>
              <a:t> </a:t>
            </a:r>
            <a:r>
              <a:rPr lang="en-US" sz="1600" dirty="0" err="1"/>
              <a:t>kabin</a:t>
            </a:r>
            <a:r>
              <a:rPr lang="en-US" sz="1600" dirty="0"/>
              <a:t> </a:t>
            </a:r>
            <a:r>
              <a:rPr lang="en-US" sz="1600" dirty="0" err="1"/>
              <a:t>bulunmaktadır</a:t>
            </a:r>
            <a:r>
              <a:rPr lang="en-US" sz="1600" dirty="0"/>
              <a:t>. </a:t>
            </a:r>
            <a:r>
              <a:rPr lang="en-US" sz="1600" dirty="0" err="1"/>
              <a:t>Kabinin</a:t>
            </a:r>
            <a:r>
              <a:rPr lang="en-US" sz="1600" dirty="0"/>
              <a:t> </a:t>
            </a:r>
            <a:r>
              <a:rPr lang="en-US" sz="1600" dirty="0" err="1"/>
              <a:t>üst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yanlarında</a:t>
            </a:r>
            <a:r>
              <a:rPr lang="en-US" sz="1600" dirty="0"/>
              <a:t> </a:t>
            </a:r>
            <a:r>
              <a:rPr lang="en-US" sz="1600" dirty="0" err="1"/>
              <a:t>açılabilen</a:t>
            </a:r>
            <a:r>
              <a:rPr lang="en-US" sz="1600" dirty="0"/>
              <a:t> </a:t>
            </a:r>
            <a:r>
              <a:rPr lang="en-US" sz="1600" dirty="0" err="1"/>
              <a:t>kapakları</a:t>
            </a:r>
            <a:r>
              <a:rPr lang="en-US" sz="1600" dirty="0"/>
              <a:t> </a:t>
            </a:r>
            <a:r>
              <a:rPr lang="en-US" sz="1600" dirty="0" err="1"/>
              <a:t>vardır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3262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F172F027-0303-2942-B330-57513D1653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38" r="19923" b="-1"/>
          <a:stretch/>
        </p:blipFill>
        <p:spPr>
          <a:xfrm>
            <a:off x="665740" y="2780069"/>
            <a:ext cx="3295429" cy="3168769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B78EEC1E-5BDA-E040-B1EB-0C5DAAB87A83}"/>
              </a:ext>
            </a:extLst>
          </p:cNvPr>
          <p:cNvSpPr/>
          <p:nvPr/>
        </p:nvSpPr>
        <p:spPr>
          <a:xfrm>
            <a:off x="4512739" y="2317380"/>
            <a:ext cx="3965521" cy="4041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Sıvıları</a:t>
            </a:r>
            <a:r>
              <a:rPr lang="en-US" sz="1400" dirty="0"/>
              <a:t> </a:t>
            </a:r>
            <a:r>
              <a:rPr lang="en-US" sz="1400" dirty="0" err="1"/>
              <a:t>saklamak</a:t>
            </a:r>
            <a:r>
              <a:rPr lang="en-US" sz="1400" dirty="0"/>
              <a:t>, </a:t>
            </a:r>
            <a:r>
              <a:rPr lang="en-US" sz="1400" dirty="0" err="1"/>
              <a:t>hacimlerini</a:t>
            </a:r>
            <a:r>
              <a:rPr lang="en-US" sz="1400" dirty="0"/>
              <a:t> </a:t>
            </a:r>
            <a:r>
              <a:rPr lang="en-US" sz="1400" dirty="0" err="1"/>
              <a:t>ölçmek</a:t>
            </a:r>
            <a:r>
              <a:rPr lang="en-US" sz="1400" dirty="0"/>
              <a:t> </a:t>
            </a:r>
            <a:r>
              <a:rPr lang="en-US" sz="1400" dirty="0" err="1"/>
              <a:t>amacıyla</a:t>
            </a:r>
            <a:r>
              <a:rPr lang="en-US" sz="1400" dirty="0"/>
              <a:t> </a:t>
            </a:r>
            <a:r>
              <a:rPr lang="en-US" sz="1400" dirty="0" err="1"/>
              <a:t>kullanılan</a:t>
            </a:r>
            <a:r>
              <a:rPr lang="en-US" sz="1400" dirty="0"/>
              <a:t> cam, </a:t>
            </a:r>
            <a:r>
              <a:rPr lang="en-US" sz="1400" dirty="0" err="1"/>
              <a:t>porselen</a:t>
            </a:r>
            <a:r>
              <a:rPr lang="en-US" sz="1400" dirty="0"/>
              <a:t> </a:t>
            </a:r>
            <a:r>
              <a:rPr lang="en-US" sz="1400" dirty="0" err="1"/>
              <a:t>veya</a:t>
            </a:r>
            <a:r>
              <a:rPr lang="en-US" sz="1400" dirty="0"/>
              <a:t> </a:t>
            </a:r>
            <a:r>
              <a:rPr lang="en-US" sz="1400" dirty="0" err="1"/>
              <a:t>plastikten</a:t>
            </a:r>
            <a:r>
              <a:rPr lang="en-US" sz="1400" dirty="0"/>
              <a:t> </a:t>
            </a:r>
            <a:r>
              <a:rPr lang="en-US" sz="1400" dirty="0" err="1"/>
              <a:t>yapılan</a:t>
            </a:r>
            <a:r>
              <a:rPr lang="en-US" sz="1400" dirty="0"/>
              <a:t> </a:t>
            </a:r>
            <a:r>
              <a:rPr lang="en-US" sz="1400" dirty="0" err="1"/>
              <a:t>silindir</a:t>
            </a:r>
            <a:r>
              <a:rPr lang="en-US" sz="1400" dirty="0"/>
              <a:t> </a:t>
            </a:r>
            <a:r>
              <a:rPr lang="en-US" sz="1400" dirty="0" err="1"/>
              <a:t>şeklindeki</a:t>
            </a:r>
            <a:r>
              <a:rPr lang="en-US" sz="1400" dirty="0"/>
              <a:t> </a:t>
            </a:r>
            <a:r>
              <a:rPr lang="en-US" sz="1400" dirty="0" err="1"/>
              <a:t>kaplara</a:t>
            </a:r>
            <a:r>
              <a:rPr lang="en-US" sz="1400" dirty="0"/>
              <a:t> </a:t>
            </a:r>
            <a:r>
              <a:rPr lang="en-US" sz="1400" b="1" dirty="0" err="1"/>
              <a:t>beher</a:t>
            </a:r>
            <a:r>
              <a:rPr lang="en-US" sz="1400" dirty="0"/>
              <a:t> </a:t>
            </a:r>
            <a:r>
              <a:rPr lang="en-US" sz="1400" dirty="0" err="1"/>
              <a:t>denir</a:t>
            </a:r>
            <a:endParaRPr lang="en-US" sz="1400" dirty="0"/>
          </a:p>
          <a:p>
            <a:pPr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Beher</a:t>
            </a:r>
            <a:r>
              <a:rPr lang="en-US" sz="1400" dirty="0"/>
              <a:t>, </a:t>
            </a:r>
            <a:r>
              <a:rPr lang="en-US" sz="1400" dirty="0" err="1"/>
              <a:t>laboratuvar</a:t>
            </a:r>
            <a:r>
              <a:rPr lang="en-US" sz="1400" dirty="0"/>
              <a:t> </a:t>
            </a:r>
            <a:r>
              <a:rPr lang="en-US" sz="1400" dirty="0" err="1"/>
              <a:t>ortamında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çok</a:t>
            </a:r>
            <a:r>
              <a:rPr lang="en-US" sz="1400" dirty="0"/>
              <a:t> </a:t>
            </a:r>
            <a:r>
              <a:rPr lang="en-US" sz="1400" dirty="0" err="1"/>
              <a:t>kullanılan</a:t>
            </a:r>
            <a:r>
              <a:rPr lang="en-US" sz="1400" dirty="0"/>
              <a:t> cam </a:t>
            </a:r>
            <a:r>
              <a:rPr lang="en-US" sz="1400" dirty="0" err="1"/>
              <a:t>malzemelerden</a:t>
            </a:r>
            <a:r>
              <a:rPr lang="en-US" sz="1400" dirty="0"/>
              <a:t> </a:t>
            </a:r>
            <a:r>
              <a:rPr lang="en-US" sz="1400" dirty="0" err="1"/>
              <a:t>biridir</a:t>
            </a:r>
            <a:endParaRPr lang="en-US" sz="1400" dirty="0"/>
          </a:p>
          <a:p>
            <a:pPr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Beherler</a:t>
            </a:r>
            <a:r>
              <a:rPr lang="en-US" sz="1400" dirty="0"/>
              <a:t>; </a:t>
            </a:r>
            <a:r>
              <a:rPr lang="en-US" sz="1400" dirty="0" err="1"/>
              <a:t>çözelti</a:t>
            </a:r>
            <a:r>
              <a:rPr lang="en-US" sz="1400" dirty="0"/>
              <a:t> </a:t>
            </a:r>
            <a:r>
              <a:rPr lang="en-US" sz="1400" dirty="0" err="1"/>
              <a:t>hazırlama</a:t>
            </a:r>
            <a:r>
              <a:rPr lang="en-US" sz="1400" dirty="0"/>
              <a:t>, </a:t>
            </a:r>
            <a:r>
              <a:rPr lang="en-US" sz="1400" dirty="0" err="1"/>
              <a:t>maddelerin</a:t>
            </a:r>
            <a:r>
              <a:rPr lang="en-US" sz="1400" dirty="0"/>
              <a:t> </a:t>
            </a:r>
            <a:r>
              <a:rPr lang="en-US" sz="1400" dirty="0" err="1"/>
              <a:t>karıştırılması</a:t>
            </a:r>
            <a:r>
              <a:rPr lang="en-US" sz="1400" dirty="0"/>
              <a:t>, </a:t>
            </a:r>
            <a:r>
              <a:rPr lang="en-US" sz="1400" dirty="0" err="1"/>
              <a:t>aktarılması</a:t>
            </a:r>
            <a:r>
              <a:rPr lang="en-US" sz="1400" dirty="0"/>
              <a:t>, </a:t>
            </a:r>
            <a:r>
              <a:rPr lang="en-US" sz="1400" dirty="0" err="1"/>
              <a:t>ısıtma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kristallendirme</a:t>
            </a:r>
            <a:r>
              <a:rPr lang="en-US" sz="1400" dirty="0"/>
              <a:t> </a:t>
            </a:r>
            <a:r>
              <a:rPr lang="en-US" sz="1400" dirty="0" err="1"/>
              <a:t>gibi</a:t>
            </a:r>
            <a:r>
              <a:rPr lang="en-US" sz="1400" dirty="0"/>
              <a:t> </a:t>
            </a:r>
            <a:r>
              <a:rPr lang="en-US" sz="1400" dirty="0" err="1"/>
              <a:t>birçok</a:t>
            </a:r>
            <a:r>
              <a:rPr lang="en-US" sz="1400" dirty="0"/>
              <a:t> </a:t>
            </a:r>
            <a:r>
              <a:rPr lang="en-US" sz="1400" dirty="0" err="1"/>
              <a:t>işlemde</a:t>
            </a:r>
            <a:r>
              <a:rPr lang="en-US" sz="1400" dirty="0"/>
              <a:t> </a:t>
            </a:r>
            <a:r>
              <a:rPr lang="en-US" sz="1400" dirty="0" err="1"/>
              <a:t>kullanılan</a:t>
            </a:r>
            <a:r>
              <a:rPr lang="en-US" sz="1400" dirty="0"/>
              <a:t> </a:t>
            </a:r>
            <a:r>
              <a:rPr lang="en-US" sz="1400" dirty="0" err="1"/>
              <a:t>silindirik</a:t>
            </a:r>
            <a:r>
              <a:rPr lang="en-US" sz="1400" dirty="0"/>
              <a:t> </a:t>
            </a:r>
            <a:r>
              <a:rPr lang="en-US" sz="1400" dirty="0" err="1"/>
              <a:t>biçimli</a:t>
            </a:r>
            <a:r>
              <a:rPr lang="en-US" sz="1400" dirty="0"/>
              <a:t> cam </a:t>
            </a:r>
            <a:r>
              <a:rPr lang="en-US" sz="1400" dirty="0" err="1"/>
              <a:t>malzemelerdir</a:t>
            </a:r>
            <a:endParaRPr lang="en-US" sz="1400" dirty="0"/>
          </a:p>
          <a:p>
            <a:pPr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Yüksek</a:t>
            </a:r>
            <a:r>
              <a:rPr lang="en-US" sz="1400" dirty="0"/>
              <a:t> </a:t>
            </a:r>
            <a:r>
              <a:rPr lang="en-US" sz="1400" dirty="0" err="1"/>
              <a:t>sıcaklığa</a:t>
            </a:r>
            <a:r>
              <a:rPr lang="en-US" sz="1400" dirty="0"/>
              <a:t> </a:t>
            </a:r>
            <a:r>
              <a:rPr lang="en-US" sz="1400" dirty="0" err="1"/>
              <a:t>dayanıklı</a:t>
            </a:r>
            <a:r>
              <a:rPr lang="en-US" sz="1400" dirty="0"/>
              <a:t> temper </a:t>
            </a:r>
            <a:r>
              <a:rPr lang="en-US" sz="1400" dirty="0" err="1"/>
              <a:t>camdan</a:t>
            </a:r>
            <a:r>
              <a:rPr lang="en-US" sz="1400" dirty="0"/>
              <a:t> </a:t>
            </a:r>
            <a:r>
              <a:rPr lang="en-US" sz="1400" dirty="0" err="1"/>
              <a:t>üretilmiştir</a:t>
            </a:r>
            <a:r>
              <a:rPr lang="en-US" sz="1400" dirty="0"/>
              <a:t>. </a:t>
            </a:r>
            <a:r>
              <a:rPr lang="en-US" sz="1400" dirty="0" err="1"/>
              <a:t>Ağız</a:t>
            </a:r>
            <a:r>
              <a:rPr lang="en-US" sz="1400" dirty="0"/>
              <a:t> </a:t>
            </a:r>
            <a:r>
              <a:rPr lang="en-US" sz="1400" dirty="0" err="1"/>
              <a:t>kısmında</a:t>
            </a:r>
            <a:r>
              <a:rPr lang="en-US" sz="1400" dirty="0"/>
              <a:t> </a:t>
            </a:r>
            <a:r>
              <a:rPr lang="en-US" sz="1400" dirty="0" err="1"/>
              <a:t>sıvının</a:t>
            </a:r>
            <a:r>
              <a:rPr lang="en-US" sz="1400" dirty="0"/>
              <a:t> </a:t>
            </a:r>
            <a:r>
              <a:rPr lang="en-US" sz="1400" dirty="0" err="1"/>
              <a:t>kolayca</a:t>
            </a:r>
            <a:r>
              <a:rPr lang="en-US" sz="1400" dirty="0"/>
              <a:t> </a:t>
            </a:r>
            <a:r>
              <a:rPr lang="en-US" sz="1400" dirty="0" err="1"/>
              <a:t>akması</a:t>
            </a:r>
            <a:r>
              <a:rPr lang="en-US" sz="1400" dirty="0"/>
              <a:t> </a:t>
            </a:r>
            <a:r>
              <a:rPr lang="en-US" sz="1400" dirty="0" err="1"/>
              <a:t>için</a:t>
            </a:r>
            <a:r>
              <a:rPr lang="en-US" sz="1400" dirty="0"/>
              <a:t> </a:t>
            </a:r>
            <a:r>
              <a:rPr lang="en-US" sz="1400" dirty="0" err="1"/>
              <a:t>oluklu</a:t>
            </a:r>
            <a:r>
              <a:rPr lang="en-US" sz="1400" dirty="0"/>
              <a:t> </a:t>
            </a:r>
            <a:r>
              <a:rPr lang="en-US" sz="1400" dirty="0" err="1"/>
              <a:t>bir</a:t>
            </a:r>
            <a:r>
              <a:rPr lang="en-US" sz="1400" dirty="0"/>
              <a:t> </a:t>
            </a:r>
            <a:r>
              <a:rPr lang="en-US" sz="1400" dirty="0" err="1"/>
              <a:t>kısım</a:t>
            </a:r>
            <a:r>
              <a:rPr lang="en-US" sz="1400" dirty="0"/>
              <a:t> </a:t>
            </a:r>
            <a:r>
              <a:rPr lang="en-US" sz="1400" dirty="0" err="1"/>
              <a:t>vardır</a:t>
            </a:r>
            <a:endParaRPr lang="en-US" sz="1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CB0AE85-0F66-FD40-9994-B4F9DB4080D4}"/>
              </a:ext>
            </a:extLst>
          </p:cNvPr>
          <p:cNvSpPr txBox="1"/>
          <p:nvPr/>
        </p:nvSpPr>
        <p:spPr>
          <a:xfrm>
            <a:off x="476471" y="456466"/>
            <a:ext cx="4354830" cy="109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kern="1200" dirty="0" err="1">
                <a:solidFill>
                  <a:srgbClr val="303030"/>
                </a:solidFill>
                <a:latin typeface="+mj-lt"/>
                <a:ea typeface="+mj-ea"/>
                <a:cs typeface="+mj-cs"/>
              </a:rPr>
              <a:t>Beher</a:t>
            </a:r>
            <a:endParaRPr lang="en-US" sz="3600" b="1" i="1" kern="1200" dirty="0">
              <a:solidFill>
                <a:srgbClr val="30303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7563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ACB0AE85-0F66-FD40-9994-B4F9DB4080D4}"/>
              </a:ext>
            </a:extLst>
          </p:cNvPr>
          <p:cNvSpPr txBox="1"/>
          <p:nvPr/>
        </p:nvSpPr>
        <p:spPr>
          <a:xfrm>
            <a:off x="3724072" y="629268"/>
            <a:ext cx="4939868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i="1" dirty="0" err="1">
                <a:latin typeface="+mj-lt"/>
                <a:ea typeface="+mj-ea"/>
                <a:cs typeface="+mj-cs"/>
              </a:rPr>
              <a:t>Mezür</a:t>
            </a:r>
            <a:r>
              <a:rPr lang="en-US" sz="3200" b="1" i="1" dirty="0">
                <a:latin typeface="+mj-lt"/>
                <a:ea typeface="+mj-ea"/>
                <a:cs typeface="+mj-cs"/>
              </a:rPr>
              <a:t> (</a:t>
            </a:r>
            <a:r>
              <a:rPr lang="en-US" sz="3200" b="1" i="1" dirty="0" err="1">
                <a:latin typeface="+mj-lt"/>
                <a:ea typeface="+mj-ea"/>
                <a:cs typeface="+mj-cs"/>
              </a:rPr>
              <a:t>Ö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lçü</a:t>
            </a:r>
            <a:r>
              <a:rPr lang="en-US" sz="3200" b="1" dirty="0"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silindiri</a:t>
            </a:r>
            <a:r>
              <a:rPr lang="en-US" sz="3200" b="1" dirty="0">
                <a:latin typeface="+mj-lt"/>
                <a:ea typeface="+mj-ea"/>
                <a:cs typeface="+mj-cs"/>
              </a:rPr>
              <a:t>,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dereceli</a:t>
            </a:r>
            <a:r>
              <a:rPr lang="en-US" sz="3200" b="1" dirty="0"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silindir</a:t>
            </a:r>
            <a:r>
              <a:rPr lang="en-US" sz="3200" b="1" i="1" dirty="0"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B78EEC1E-5BDA-E040-B1EB-0C5DAAB87A83}"/>
              </a:ext>
            </a:extLst>
          </p:cNvPr>
          <p:cNvSpPr/>
          <p:nvPr/>
        </p:nvSpPr>
        <p:spPr>
          <a:xfrm>
            <a:off x="3706776" y="1915428"/>
            <a:ext cx="4939867" cy="4473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Sıvıların</a:t>
            </a:r>
            <a:r>
              <a:rPr lang="en-US" sz="1700" dirty="0"/>
              <a:t> </a:t>
            </a:r>
            <a:r>
              <a:rPr lang="en-US" sz="1700" dirty="0" err="1"/>
              <a:t>hacimlerini</a:t>
            </a:r>
            <a:r>
              <a:rPr lang="en-US" sz="1700" dirty="0"/>
              <a:t> </a:t>
            </a:r>
            <a:r>
              <a:rPr lang="en-US" sz="1700" dirty="0" err="1"/>
              <a:t>ölçmekte</a:t>
            </a:r>
            <a:r>
              <a:rPr lang="en-US" sz="1700" dirty="0"/>
              <a:t> </a:t>
            </a:r>
            <a:r>
              <a:rPr lang="en-US" sz="1700" dirty="0" err="1"/>
              <a:t>kullanılan</a:t>
            </a:r>
            <a:r>
              <a:rPr lang="en-US" sz="1700" dirty="0"/>
              <a:t> </a:t>
            </a:r>
            <a:r>
              <a:rPr lang="en-US" sz="1700" dirty="0" err="1"/>
              <a:t>yaygın</a:t>
            </a:r>
            <a:r>
              <a:rPr lang="en-US" sz="1700" dirty="0"/>
              <a:t> </a:t>
            </a:r>
            <a:r>
              <a:rPr lang="en-US" sz="1700" dirty="0" err="1"/>
              <a:t>bir</a:t>
            </a:r>
            <a:r>
              <a:rPr lang="en-US" sz="1700" dirty="0"/>
              <a:t> </a:t>
            </a:r>
            <a:r>
              <a:rPr lang="en-US" sz="1700" dirty="0" err="1"/>
              <a:t>laboratuvar</a:t>
            </a:r>
            <a:r>
              <a:rPr lang="en-US" sz="1700" dirty="0"/>
              <a:t> </a:t>
            </a:r>
            <a:r>
              <a:rPr lang="en-US" sz="1700" dirty="0" err="1"/>
              <a:t>ekipmanıdır</a:t>
            </a:r>
            <a:endParaRPr lang="en-US" sz="1700" dirty="0"/>
          </a:p>
          <a:p>
            <a:pPr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Dar, </a:t>
            </a:r>
            <a:r>
              <a:rPr lang="en-US" sz="1700" dirty="0" err="1"/>
              <a:t>silindirik</a:t>
            </a:r>
            <a:r>
              <a:rPr lang="en-US" sz="1700" dirty="0"/>
              <a:t> </a:t>
            </a:r>
            <a:r>
              <a:rPr lang="en-US" sz="1700" dirty="0" err="1"/>
              <a:t>bir</a:t>
            </a:r>
            <a:r>
              <a:rPr lang="en-US" sz="1700" dirty="0"/>
              <a:t> </a:t>
            </a:r>
            <a:r>
              <a:rPr lang="en-US" sz="1700" dirty="0" err="1"/>
              <a:t>şekle</a:t>
            </a:r>
            <a:r>
              <a:rPr lang="en-US" sz="1700" dirty="0"/>
              <a:t> </a:t>
            </a:r>
            <a:r>
              <a:rPr lang="en-US" sz="1700" dirty="0" err="1"/>
              <a:t>sahiptir</a:t>
            </a:r>
            <a:r>
              <a:rPr lang="en-US" sz="1700" dirty="0"/>
              <a:t>, </a:t>
            </a:r>
            <a:r>
              <a:rPr lang="en-US" sz="1700" dirty="0" err="1"/>
              <a:t>genellikle</a:t>
            </a:r>
            <a:r>
              <a:rPr lang="en-US" sz="1700" dirty="0"/>
              <a:t> </a:t>
            </a:r>
            <a:r>
              <a:rPr lang="en-US" sz="1700" dirty="0" err="1"/>
              <a:t>borosilikat</a:t>
            </a:r>
            <a:r>
              <a:rPr lang="en-US" sz="1700" dirty="0"/>
              <a:t> </a:t>
            </a:r>
            <a:r>
              <a:rPr lang="en-US" sz="1700" dirty="0" err="1"/>
              <a:t>camdan</a:t>
            </a:r>
            <a:r>
              <a:rPr lang="en-US" sz="1700" dirty="0"/>
              <a:t> </a:t>
            </a:r>
            <a:r>
              <a:rPr lang="en-US" sz="1700" dirty="0" err="1"/>
              <a:t>yapılırlar</a:t>
            </a:r>
            <a:endParaRPr lang="en-US" sz="1700" dirty="0"/>
          </a:p>
          <a:p>
            <a:pPr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Her </a:t>
            </a:r>
            <a:r>
              <a:rPr lang="en-US" sz="1700" dirty="0" err="1"/>
              <a:t>bir</a:t>
            </a:r>
            <a:r>
              <a:rPr lang="en-US" sz="1700" dirty="0"/>
              <a:t> </a:t>
            </a:r>
            <a:r>
              <a:rPr lang="en-US" sz="1700" dirty="0" err="1"/>
              <a:t>çizgi</a:t>
            </a:r>
            <a:r>
              <a:rPr lang="en-US" sz="1700" dirty="0"/>
              <a:t> </a:t>
            </a:r>
            <a:r>
              <a:rPr lang="en-US" sz="1700" dirty="0" err="1"/>
              <a:t>ölçülen</a:t>
            </a:r>
            <a:r>
              <a:rPr lang="en-US" sz="1700" dirty="0"/>
              <a:t> </a:t>
            </a:r>
            <a:r>
              <a:rPr lang="en-US" sz="1700" dirty="0" err="1"/>
              <a:t>sıvının</a:t>
            </a:r>
            <a:r>
              <a:rPr lang="en-US" sz="1700" dirty="0"/>
              <a:t> </a:t>
            </a:r>
            <a:r>
              <a:rPr lang="en-US" sz="1700" dirty="0" err="1"/>
              <a:t>miktarını</a:t>
            </a:r>
            <a:r>
              <a:rPr lang="en-US" sz="1700" dirty="0"/>
              <a:t> </a:t>
            </a:r>
            <a:r>
              <a:rPr lang="en-US" sz="1700" dirty="0" err="1"/>
              <a:t>gösterir</a:t>
            </a:r>
            <a:endParaRPr lang="en-US" sz="1700" dirty="0"/>
          </a:p>
          <a:p>
            <a:pPr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Büyük</a:t>
            </a:r>
            <a:r>
              <a:rPr lang="en-US" sz="1700" dirty="0"/>
              <a:t> </a:t>
            </a:r>
            <a:r>
              <a:rPr lang="en-US" sz="1700" dirty="0" err="1"/>
              <a:t>mezürler</a:t>
            </a:r>
            <a:r>
              <a:rPr lang="en-US" sz="1700" dirty="0"/>
              <a:t> </a:t>
            </a:r>
            <a:r>
              <a:rPr lang="en-US" sz="1700" dirty="0" err="1"/>
              <a:t>genellikle</a:t>
            </a:r>
            <a:r>
              <a:rPr lang="en-US" sz="1700" dirty="0"/>
              <a:t> </a:t>
            </a:r>
            <a:r>
              <a:rPr lang="en-US" sz="1700" dirty="0" err="1"/>
              <a:t>kimyasal</a:t>
            </a:r>
            <a:r>
              <a:rPr lang="en-US" sz="1700" dirty="0"/>
              <a:t> </a:t>
            </a:r>
            <a:r>
              <a:rPr lang="en-US" sz="1700" dirty="0" err="1"/>
              <a:t>dayanıklılığı</a:t>
            </a:r>
            <a:r>
              <a:rPr lang="en-US" sz="1700" dirty="0"/>
              <a:t> </a:t>
            </a:r>
            <a:r>
              <a:rPr lang="en-US" sz="1700" dirty="0" err="1"/>
              <a:t>sebebiyle</a:t>
            </a:r>
            <a:r>
              <a:rPr lang="en-US" sz="1700" dirty="0"/>
              <a:t> </a:t>
            </a:r>
            <a:r>
              <a:rPr lang="en-US" sz="1700" dirty="0" err="1"/>
              <a:t>polipropilenden</a:t>
            </a:r>
            <a:r>
              <a:rPr lang="en-US" sz="1700" dirty="0"/>
              <a:t> </a:t>
            </a:r>
            <a:r>
              <a:rPr lang="en-US" sz="1700" dirty="0" err="1"/>
              <a:t>ya</a:t>
            </a:r>
            <a:r>
              <a:rPr lang="en-US" sz="1700" dirty="0"/>
              <a:t> da </a:t>
            </a:r>
            <a:r>
              <a:rPr lang="en-US" sz="1700" dirty="0" err="1"/>
              <a:t>saydamlığı</a:t>
            </a:r>
            <a:r>
              <a:rPr lang="en-US" sz="1700" dirty="0"/>
              <a:t> </a:t>
            </a:r>
            <a:r>
              <a:rPr lang="en-US" sz="1700" dirty="0" err="1"/>
              <a:t>sebebiyle</a:t>
            </a:r>
            <a:r>
              <a:rPr lang="en-US" sz="1700" dirty="0"/>
              <a:t> </a:t>
            </a:r>
            <a:r>
              <a:rPr lang="en-US" sz="1700" dirty="0" err="1"/>
              <a:t>polimetilpentinden</a:t>
            </a:r>
            <a:r>
              <a:rPr lang="en-US" sz="1700" dirty="0"/>
              <a:t> </a:t>
            </a:r>
            <a:r>
              <a:rPr lang="en-US" sz="1700" dirty="0" err="1"/>
              <a:t>yapılır</a:t>
            </a:r>
            <a:r>
              <a:rPr lang="en-US" sz="1700" dirty="0"/>
              <a:t>. Bu </a:t>
            </a:r>
            <a:r>
              <a:rPr lang="en-US" sz="1700" dirty="0" err="1"/>
              <a:t>maddeler</a:t>
            </a:r>
            <a:r>
              <a:rPr lang="en-US" sz="1700" dirty="0"/>
              <a:t> </a:t>
            </a:r>
            <a:r>
              <a:rPr lang="en-US" sz="1700" dirty="0" err="1"/>
              <a:t>cama</a:t>
            </a:r>
            <a:r>
              <a:rPr lang="en-US" sz="1700" dirty="0"/>
              <a:t> </a:t>
            </a:r>
            <a:r>
              <a:rPr lang="en-US" sz="1700" dirty="0" err="1"/>
              <a:t>kıyasla</a:t>
            </a:r>
            <a:r>
              <a:rPr lang="en-US" sz="1700" dirty="0"/>
              <a:t> </a:t>
            </a:r>
            <a:r>
              <a:rPr lang="en-US" sz="1700" dirty="0" err="1"/>
              <a:t>daha</a:t>
            </a:r>
            <a:r>
              <a:rPr lang="en-US" sz="1700" dirty="0"/>
              <a:t> </a:t>
            </a:r>
            <a:r>
              <a:rPr lang="en-US" sz="1700" dirty="0" err="1"/>
              <a:t>hafiflerdir</a:t>
            </a:r>
            <a:r>
              <a:rPr lang="en-US" sz="1700" dirty="0"/>
              <a:t> </a:t>
            </a:r>
            <a:r>
              <a:rPr lang="en-US" sz="1700" dirty="0" err="1"/>
              <a:t>ve</a:t>
            </a:r>
            <a:r>
              <a:rPr lang="en-US" sz="1700" dirty="0"/>
              <a:t> </a:t>
            </a:r>
            <a:r>
              <a:rPr lang="en-US" sz="1700" dirty="0" err="1"/>
              <a:t>daha</a:t>
            </a:r>
            <a:r>
              <a:rPr lang="en-US" sz="1700" dirty="0"/>
              <a:t> </a:t>
            </a:r>
            <a:r>
              <a:rPr lang="en-US" sz="1700" dirty="0" err="1"/>
              <a:t>zor</a:t>
            </a:r>
            <a:r>
              <a:rPr lang="en-US" sz="1700" dirty="0"/>
              <a:t> </a:t>
            </a:r>
            <a:r>
              <a:rPr lang="en-US" sz="1700" dirty="0" err="1"/>
              <a:t>kırılır</a:t>
            </a:r>
            <a:endParaRPr lang="en-US" sz="1700" dirty="0"/>
          </a:p>
          <a:p>
            <a:pPr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3DFF8C5-E37D-3F42-A735-8ADF679ECE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" r="2378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2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6487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65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10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12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81" y="633619"/>
            <a:ext cx="3209537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CB0AE85-0F66-FD40-9994-B4F9DB4080D4}"/>
              </a:ext>
            </a:extLst>
          </p:cNvPr>
          <p:cNvSpPr txBox="1"/>
          <p:nvPr/>
        </p:nvSpPr>
        <p:spPr>
          <a:xfrm>
            <a:off x="630935" y="978619"/>
            <a:ext cx="2558034" cy="110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1">
                <a:latin typeface="+mj-lt"/>
                <a:ea typeface="+mj-ea"/>
                <a:cs typeface="+mj-cs"/>
              </a:rPr>
              <a:t>Deney Tüpü</a:t>
            </a:r>
          </a:p>
        </p:txBody>
      </p:sp>
      <p:sp>
        <p:nvSpPr>
          <p:cNvPr id="38" name="Rectangle 14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175" y="117043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094" y="2121408"/>
            <a:ext cx="2496312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B78EEC1E-5BDA-E040-B1EB-0C5DAAB87A83}"/>
              </a:ext>
            </a:extLst>
          </p:cNvPr>
          <p:cNvSpPr/>
          <p:nvPr/>
        </p:nvSpPr>
        <p:spPr>
          <a:xfrm>
            <a:off x="374332" y="1739646"/>
            <a:ext cx="3031808" cy="4389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just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algn="just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/>
              <a:t>İnce uzun, bir tarafı kapalı bir tarafı açık, içine kimyasalların konulduğu 100 °C sıcaklığa dayanabilen deney araçladır</a:t>
            </a:r>
          </a:p>
          <a:p>
            <a:pPr indent="-228600" algn="just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/>
              <a:t>Maddelerin birbirleriyle etkileşimini gözlemek amacıyla kullanılan silindirik </a:t>
            </a:r>
            <a:r>
              <a:rPr lang="tr-TR" sz="1400" dirty="0" err="1"/>
              <a:t>biçimƖi</a:t>
            </a:r>
            <a:r>
              <a:rPr lang="tr-TR" sz="1400" dirty="0"/>
              <a:t>, küçük çaplı cam malzemelerdir</a:t>
            </a:r>
          </a:p>
          <a:p>
            <a:pPr indent="-228600" algn="just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/>
              <a:t>En sık kullanılanları 15x1,5 cm boyutunda olanlarıdır. Kalitatif analizlerde basit tanıma deneylerinde kullanılırlar</a:t>
            </a:r>
            <a:endParaRPr lang="en-US" sz="14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C943F87-D21A-B340-BAD4-EE52639BF0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r="5229" b="1"/>
          <a:stretch/>
        </p:blipFill>
        <p:spPr>
          <a:xfrm>
            <a:off x="3843337" y="634382"/>
            <a:ext cx="4992910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33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32DF175-2DD8-4694-B4BB-045DCFCE7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93959" y="633619"/>
            <a:ext cx="5139348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CB0AE85-0F66-FD40-9994-B4F9DB4080D4}"/>
              </a:ext>
            </a:extLst>
          </p:cNvPr>
          <p:cNvSpPr txBox="1"/>
          <p:nvPr/>
        </p:nvSpPr>
        <p:spPr>
          <a:xfrm>
            <a:off x="4135362" y="978408"/>
            <a:ext cx="4502633" cy="110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i="1" dirty="0" err="1">
                <a:latin typeface="+mj-lt"/>
                <a:ea typeface="+mj-ea"/>
                <a:cs typeface="+mj-cs"/>
              </a:rPr>
              <a:t>Tüplük</a:t>
            </a:r>
            <a:endParaRPr lang="en-US" sz="3200" b="1" i="1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FB5D66FD-11D8-5F41-9F74-B158FA4B3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7" y="633619"/>
            <a:ext cx="2651760" cy="265176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953" y="1181536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4804" y="2121408"/>
            <a:ext cx="436854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2B3C8BB-C7AD-064D-908D-A9461B889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8" y="3472468"/>
            <a:ext cx="2575450" cy="2651760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0C7E7493-88D0-0041-BC77-4FC5EC644BF9}"/>
              </a:ext>
            </a:extLst>
          </p:cNvPr>
          <p:cNvSpPr/>
          <p:nvPr/>
        </p:nvSpPr>
        <p:spPr>
          <a:xfrm>
            <a:off x="4137649" y="2141981"/>
            <a:ext cx="4217682" cy="3865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just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Deney</a:t>
            </a:r>
            <a:r>
              <a:rPr lang="en-US" sz="1700" dirty="0"/>
              <a:t> </a:t>
            </a:r>
            <a:r>
              <a:rPr lang="en-US" sz="1700" dirty="0" err="1"/>
              <a:t>tüplerinin</a:t>
            </a:r>
            <a:r>
              <a:rPr lang="en-US" sz="1700" dirty="0"/>
              <a:t> </a:t>
            </a:r>
            <a:r>
              <a:rPr lang="en-US" sz="1700" dirty="0" err="1"/>
              <a:t>yerleştirilmesi</a:t>
            </a:r>
            <a:r>
              <a:rPr lang="en-US" sz="1700" dirty="0"/>
              <a:t> </a:t>
            </a:r>
            <a:r>
              <a:rPr lang="en-US" sz="1700" dirty="0" err="1"/>
              <a:t>için</a:t>
            </a:r>
            <a:r>
              <a:rPr lang="en-US" sz="1700" dirty="0"/>
              <a:t> </a:t>
            </a:r>
            <a:r>
              <a:rPr lang="en-US" sz="1700" dirty="0" err="1"/>
              <a:t>kullanılan</a:t>
            </a:r>
            <a:r>
              <a:rPr lang="en-US" sz="1700" dirty="0"/>
              <a:t> </a:t>
            </a:r>
            <a:r>
              <a:rPr lang="en-US" sz="1700" dirty="0" err="1"/>
              <a:t>laboratuvar</a:t>
            </a:r>
            <a:r>
              <a:rPr lang="en-US" sz="1700" dirty="0"/>
              <a:t> </a:t>
            </a:r>
            <a:r>
              <a:rPr lang="en-US" sz="1700" dirty="0" err="1"/>
              <a:t>gereçlerinden</a:t>
            </a:r>
            <a:r>
              <a:rPr lang="en-US" sz="1700" dirty="0"/>
              <a:t> </a:t>
            </a:r>
            <a:r>
              <a:rPr lang="en-US" sz="1700" dirty="0" err="1"/>
              <a:t>biridir</a:t>
            </a:r>
            <a:endParaRPr lang="en-US" sz="1700" dirty="0"/>
          </a:p>
          <a:p>
            <a:pPr indent="-228600" algn="just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Reaksiyon</a:t>
            </a:r>
            <a:r>
              <a:rPr lang="en-US" sz="1700" dirty="0"/>
              <a:t> </a:t>
            </a:r>
            <a:r>
              <a:rPr lang="en-US" sz="1700" dirty="0" err="1"/>
              <a:t>karışımlarını</a:t>
            </a:r>
            <a:r>
              <a:rPr lang="en-US" sz="1700" dirty="0"/>
              <a:t> </a:t>
            </a:r>
            <a:r>
              <a:rPr lang="en-US" sz="1700" dirty="0" err="1"/>
              <a:t>veya</a:t>
            </a:r>
            <a:r>
              <a:rPr lang="en-US" sz="1700" dirty="0"/>
              <a:t> </a:t>
            </a:r>
            <a:r>
              <a:rPr lang="en-US" sz="1700" dirty="0" err="1"/>
              <a:t>daha</a:t>
            </a:r>
            <a:r>
              <a:rPr lang="en-US" sz="1700" dirty="0"/>
              <a:t> </a:t>
            </a:r>
            <a:r>
              <a:rPr lang="en-US" sz="1700" dirty="0" err="1"/>
              <a:t>sonraki</a:t>
            </a:r>
            <a:r>
              <a:rPr lang="en-US" sz="1700" dirty="0"/>
              <a:t> </a:t>
            </a:r>
            <a:r>
              <a:rPr lang="en-US" sz="1700" dirty="0" err="1"/>
              <a:t>analizler</a:t>
            </a:r>
            <a:r>
              <a:rPr lang="en-US" sz="1700" dirty="0"/>
              <a:t> </a:t>
            </a:r>
            <a:r>
              <a:rPr lang="en-US" sz="1700" dirty="0" err="1"/>
              <a:t>için</a:t>
            </a:r>
            <a:r>
              <a:rPr lang="en-US" sz="1700" dirty="0"/>
              <a:t> </a:t>
            </a:r>
            <a:r>
              <a:rPr lang="en-US" sz="1700" dirty="0" err="1"/>
              <a:t>saklanan</a:t>
            </a:r>
            <a:r>
              <a:rPr lang="en-US" sz="1700" dirty="0"/>
              <a:t> </a:t>
            </a:r>
            <a:r>
              <a:rPr lang="en-US" sz="1700" dirty="0" err="1"/>
              <a:t>çözeltileri</a:t>
            </a:r>
            <a:r>
              <a:rPr lang="en-US" sz="1700" dirty="0"/>
              <a:t> </a:t>
            </a:r>
            <a:r>
              <a:rPr lang="en-US" sz="1700" dirty="0" err="1"/>
              <a:t>ve</a:t>
            </a:r>
            <a:r>
              <a:rPr lang="en-US" sz="1700" dirty="0"/>
              <a:t> </a:t>
            </a:r>
            <a:r>
              <a:rPr lang="en-US" sz="1700" dirty="0" err="1"/>
              <a:t>çökeltileri</a:t>
            </a:r>
            <a:r>
              <a:rPr lang="en-US" sz="1700" dirty="0"/>
              <a:t> </a:t>
            </a:r>
            <a:r>
              <a:rPr lang="en-US" sz="1700" dirty="0" err="1"/>
              <a:t>içeren</a:t>
            </a:r>
            <a:r>
              <a:rPr lang="en-US" sz="1700" dirty="0"/>
              <a:t> </a:t>
            </a:r>
            <a:r>
              <a:rPr lang="en-US" sz="1700" dirty="0" err="1"/>
              <a:t>deney</a:t>
            </a:r>
            <a:r>
              <a:rPr lang="en-US" sz="1700" dirty="0"/>
              <a:t> </a:t>
            </a:r>
            <a:r>
              <a:rPr lang="en-US" sz="1700" dirty="0" err="1"/>
              <a:t>tüpleri</a:t>
            </a:r>
            <a:r>
              <a:rPr lang="en-US" sz="1700" dirty="0"/>
              <a:t> </a:t>
            </a:r>
            <a:r>
              <a:rPr lang="en-US" sz="1700" dirty="0" err="1"/>
              <a:t>bir</a:t>
            </a:r>
            <a:r>
              <a:rPr lang="en-US" sz="1700" dirty="0"/>
              <a:t> </a:t>
            </a:r>
            <a:r>
              <a:rPr lang="en-US" sz="1700" dirty="0" err="1"/>
              <a:t>tüplüğe</a:t>
            </a:r>
            <a:r>
              <a:rPr lang="en-US" sz="1700" dirty="0"/>
              <a:t> </a:t>
            </a:r>
            <a:r>
              <a:rPr lang="en-US" sz="1700" dirty="0" err="1"/>
              <a:t>yerleştirilebilir</a:t>
            </a:r>
            <a:endParaRPr lang="en-US" sz="1700" dirty="0"/>
          </a:p>
          <a:p>
            <a:pPr indent="-228600" algn="just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 Bir </a:t>
            </a:r>
            <a:r>
              <a:rPr lang="en-US" sz="1700" dirty="0" err="1"/>
              <a:t>tüplük</a:t>
            </a:r>
            <a:r>
              <a:rPr lang="en-US" sz="1700" dirty="0"/>
              <a:t>, </a:t>
            </a:r>
            <a:r>
              <a:rPr lang="en-US" sz="1700" dirty="0" err="1"/>
              <a:t>deney</a:t>
            </a:r>
            <a:r>
              <a:rPr lang="en-US" sz="1700" dirty="0"/>
              <a:t> </a:t>
            </a:r>
            <a:r>
              <a:rPr lang="en-US" sz="1700" dirty="0" err="1"/>
              <a:t>tüplerinin</a:t>
            </a:r>
            <a:r>
              <a:rPr lang="en-US" sz="1700" dirty="0"/>
              <a:t> </a:t>
            </a:r>
            <a:r>
              <a:rPr lang="en-US" sz="1700" dirty="0" err="1"/>
              <a:t>ters</a:t>
            </a:r>
            <a:r>
              <a:rPr lang="en-US" sz="1700" dirty="0"/>
              <a:t> </a:t>
            </a:r>
            <a:r>
              <a:rPr lang="en-US" sz="1700" dirty="0" err="1"/>
              <a:t>yerleştirilerek</a:t>
            </a:r>
            <a:r>
              <a:rPr lang="en-US" sz="1700" dirty="0"/>
              <a:t> </a:t>
            </a:r>
            <a:r>
              <a:rPr lang="en-US" sz="1700" dirty="0" err="1"/>
              <a:t>tüplerin</a:t>
            </a:r>
            <a:r>
              <a:rPr lang="en-US" sz="1700" dirty="0"/>
              <a:t> </a:t>
            </a:r>
            <a:r>
              <a:rPr lang="en-US" sz="1700" dirty="0" err="1"/>
              <a:t>kurutulmasının</a:t>
            </a:r>
            <a:r>
              <a:rPr lang="en-US" sz="1700" dirty="0"/>
              <a:t> </a:t>
            </a:r>
            <a:r>
              <a:rPr lang="en-US" sz="1700" dirty="0" err="1"/>
              <a:t>mümkün</a:t>
            </a:r>
            <a:r>
              <a:rPr lang="en-US" sz="1700" dirty="0"/>
              <a:t> </a:t>
            </a:r>
            <a:r>
              <a:rPr lang="en-US" sz="1700" dirty="0" err="1"/>
              <a:t>olacağı</a:t>
            </a:r>
            <a:r>
              <a:rPr lang="en-US" sz="1700" dirty="0"/>
              <a:t> </a:t>
            </a:r>
            <a:r>
              <a:rPr lang="en-US" sz="1700" dirty="0" err="1"/>
              <a:t>şekilde</a:t>
            </a:r>
            <a:r>
              <a:rPr lang="en-US" sz="1700" dirty="0"/>
              <a:t> </a:t>
            </a:r>
            <a:r>
              <a:rPr lang="en-US" sz="1700" dirty="0" err="1"/>
              <a:t>yapılmıştır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13079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1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CB0AE85-0F66-FD40-9994-B4F9DB4080D4}"/>
              </a:ext>
            </a:extLst>
          </p:cNvPr>
          <p:cNvSpPr txBox="1"/>
          <p:nvPr/>
        </p:nvSpPr>
        <p:spPr>
          <a:xfrm>
            <a:off x="441756" y="502400"/>
            <a:ext cx="2525379" cy="1818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Erlen</a:t>
            </a:r>
            <a:endParaRPr lang="en-US" sz="3600" b="1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BB5DE978-5C9F-C549-B584-753F0E6ACC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9" b="8448"/>
          <a:stretch/>
        </p:blipFill>
        <p:spPr>
          <a:xfrm>
            <a:off x="3416427" y="6"/>
            <a:ext cx="5727572" cy="2762724"/>
          </a:xfrm>
          <a:prstGeom prst="rect">
            <a:avLst/>
          </a:prstGeom>
        </p:spPr>
      </p:pic>
      <p:sp>
        <p:nvSpPr>
          <p:cNvPr id="46" name="Rectangle 33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9144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0A6A110B-89D4-AF45-B705-38C963204E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2" r="-3" b="5851"/>
          <a:stretch/>
        </p:blipFill>
        <p:spPr>
          <a:xfrm>
            <a:off x="20" y="2826737"/>
            <a:ext cx="3424313" cy="4031263"/>
          </a:xfrm>
          <a:prstGeom prst="rect">
            <a:avLst/>
          </a:prstGeom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id="{05CAD2AF-1B31-6E46-B1B9-A74F03D8BCA0}"/>
              </a:ext>
            </a:extLst>
          </p:cNvPr>
          <p:cNvSpPr/>
          <p:nvPr/>
        </p:nvSpPr>
        <p:spPr>
          <a:xfrm>
            <a:off x="3913726" y="3001220"/>
            <a:ext cx="4155854" cy="3550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/>
              <a:t>Erlenmeyer flask</a:t>
            </a:r>
            <a:r>
              <a:rPr lang="en-US" sz="1200" dirty="0"/>
              <a:t> </a:t>
            </a:r>
            <a:r>
              <a:rPr lang="en-US" sz="1200" dirty="0" err="1"/>
              <a:t>olarak</a:t>
            </a:r>
            <a:r>
              <a:rPr lang="en-US" sz="1200" dirty="0"/>
              <a:t> da </a:t>
            </a:r>
            <a:r>
              <a:rPr lang="en-US" sz="1200" dirty="0" err="1"/>
              <a:t>bilinen</a:t>
            </a:r>
            <a:r>
              <a:rPr lang="en-US" sz="1200" dirty="0"/>
              <a:t> </a:t>
            </a:r>
            <a:r>
              <a:rPr lang="en-US" sz="1200" b="1" dirty="0" err="1"/>
              <a:t>erlen</a:t>
            </a:r>
            <a:r>
              <a:rPr lang="en-US" sz="1200" dirty="0"/>
              <a:t> </a:t>
            </a:r>
            <a:r>
              <a:rPr lang="en-US" sz="1200" dirty="0" err="1"/>
              <a:t>veya</a:t>
            </a:r>
            <a:r>
              <a:rPr lang="en-US" sz="1200" dirty="0"/>
              <a:t> </a:t>
            </a:r>
            <a:r>
              <a:rPr lang="en-US" sz="1200" b="1" dirty="0" err="1"/>
              <a:t>titrasyon</a:t>
            </a:r>
            <a:r>
              <a:rPr lang="en-US" sz="1200" b="1" dirty="0"/>
              <a:t> </a:t>
            </a:r>
            <a:r>
              <a:rPr lang="en-US" sz="1200" b="1" dirty="0" err="1"/>
              <a:t>şişesi</a:t>
            </a:r>
            <a:r>
              <a:rPr lang="en-US" sz="1200" b="1" dirty="0"/>
              <a:t>, </a:t>
            </a:r>
            <a:r>
              <a:rPr lang="en-US" sz="1200" dirty="0" err="1"/>
              <a:t>silindirik</a:t>
            </a:r>
            <a:r>
              <a:rPr lang="en-US" sz="1200" dirty="0"/>
              <a:t> </a:t>
            </a:r>
            <a:r>
              <a:rPr lang="en-US" sz="1200" dirty="0" err="1"/>
              <a:t>boyuna</a:t>
            </a:r>
            <a:r>
              <a:rPr lang="en-US" sz="1200" dirty="0"/>
              <a:t>, </a:t>
            </a:r>
            <a:r>
              <a:rPr lang="en-US" sz="1200" dirty="0" err="1"/>
              <a:t>konik</a:t>
            </a:r>
            <a:r>
              <a:rPr lang="en-US" sz="1200" dirty="0"/>
              <a:t> </a:t>
            </a:r>
            <a:r>
              <a:rPr lang="en-US" sz="1200" dirty="0" err="1"/>
              <a:t>bir</a:t>
            </a:r>
            <a:r>
              <a:rPr lang="en-US" sz="1200" dirty="0"/>
              <a:t> </a:t>
            </a:r>
            <a:r>
              <a:rPr lang="en-US" sz="1200" dirty="0" err="1"/>
              <a:t>gövdeye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düz</a:t>
            </a:r>
            <a:r>
              <a:rPr lang="en-US" sz="1200" dirty="0"/>
              <a:t> </a:t>
            </a:r>
            <a:r>
              <a:rPr lang="en-US" sz="1200" dirty="0" err="1"/>
              <a:t>bir</a:t>
            </a:r>
            <a:r>
              <a:rPr lang="en-US" sz="1200" dirty="0"/>
              <a:t> </a:t>
            </a:r>
            <a:r>
              <a:rPr lang="en-US" sz="1200" dirty="0" err="1"/>
              <a:t>tabana</a:t>
            </a:r>
            <a:r>
              <a:rPr lang="en-US" sz="1200" dirty="0"/>
              <a:t> </a:t>
            </a:r>
            <a:r>
              <a:rPr lang="en-US" sz="1200" dirty="0" err="1"/>
              <a:t>sahip</a:t>
            </a:r>
            <a:r>
              <a:rPr lang="en-US" sz="1200" dirty="0"/>
              <a:t> </a:t>
            </a:r>
            <a:r>
              <a:rPr lang="en-US" sz="1200" dirty="0" err="1"/>
              <a:t>bir</a:t>
            </a:r>
            <a:r>
              <a:rPr lang="en-US" sz="1200" dirty="0"/>
              <a:t> </a:t>
            </a:r>
            <a:r>
              <a:rPr lang="en-US" sz="1200" dirty="0" err="1"/>
              <a:t>laboratuvar</a:t>
            </a:r>
            <a:r>
              <a:rPr lang="en-US" sz="1200" dirty="0"/>
              <a:t> </a:t>
            </a:r>
            <a:r>
              <a:rPr lang="en-US" sz="1200" dirty="0" err="1"/>
              <a:t>aracıdır</a:t>
            </a:r>
            <a:endParaRPr lang="en-US" sz="1200" dirty="0"/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/>
              <a:t>Adını</a:t>
            </a:r>
            <a:r>
              <a:rPr lang="en-US" sz="1200" dirty="0"/>
              <a:t> 1860'ta </a:t>
            </a:r>
            <a:r>
              <a:rPr lang="en-US" sz="1200" dirty="0" err="1"/>
              <a:t>bulan</a:t>
            </a:r>
            <a:r>
              <a:rPr lang="en-US" sz="1200" dirty="0"/>
              <a:t> Alman </a:t>
            </a:r>
            <a:r>
              <a:rPr lang="en-US" sz="1200" dirty="0" err="1"/>
              <a:t>kimyager</a:t>
            </a:r>
            <a:r>
              <a:rPr lang="en-US" sz="1200" dirty="0"/>
              <a:t> </a:t>
            </a:r>
            <a:r>
              <a:rPr lang="en-US" sz="1200" dirty="0">
                <a:hlinkClick r:id="rId4" tooltip="Emil Erlenmeyer (sayfa mevcut değil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Emil Erlenmeyer</a:t>
            </a:r>
            <a:r>
              <a:rPr lang="en-US" sz="1200" dirty="0"/>
              <a:t> (1825-1909)'den </a:t>
            </a:r>
            <a:r>
              <a:rPr lang="en-US" sz="1200" dirty="0" err="1"/>
              <a:t>almıştır</a:t>
            </a:r>
            <a:endParaRPr lang="en-US" sz="1200" dirty="0"/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/>
              <a:t>Şişenin</a:t>
            </a:r>
            <a:r>
              <a:rPr lang="en-US" sz="1200" dirty="0"/>
              <a:t> </a:t>
            </a:r>
            <a:r>
              <a:rPr lang="en-US" sz="1200" dirty="0" err="1"/>
              <a:t>konik</a:t>
            </a:r>
            <a:r>
              <a:rPr lang="en-US" sz="1200" dirty="0"/>
              <a:t> </a:t>
            </a:r>
            <a:r>
              <a:rPr lang="en-US" sz="1200" dirty="0" err="1"/>
              <a:t>kenarları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dar</a:t>
            </a:r>
            <a:r>
              <a:rPr lang="en-US" sz="1200" dirty="0"/>
              <a:t> </a:t>
            </a:r>
            <a:r>
              <a:rPr lang="en-US" sz="1200" dirty="0" err="1"/>
              <a:t>boynu</a:t>
            </a:r>
            <a:r>
              <a:rPr lang="en-US" sz="1200" dirty="0"/>
              <a:t>, </a:t>
            </a:r>
            <a:r>
              <a:rPr lang="en-US" sz="1200" dirty="0" err="1"/>
              <a:t>şişe</a:t>
            </a:r>
            <a:r>
              <a:rPr lang="en-US" sz="1200" dirty="0"/>
              <a:t> </a:t>
            </a:r>
            <a:r>
              <a:rPr lang="en-US" sz="1200" dirty="0" err="1"/>
              <a:t>içindeki</a:t>
            </a:r>
            <a:r>
              <a:rPr lang="en-US" sz="1200" dirty="0"/>
              <a:t> </a:t>
            </a:r>
            <a:r>
              <a:rPr lang="en-US" sz="1200" dirty="0" err="1"/>
              <a:t>sıvıların</a:t>
            </a:r>
            <a:r>
              <a:rPr lang="en-US" sz="1200" dirty="0"/>
              <a:t> </a:t>
            </a:r>
            <a:r>
              <a:rPr lang="en-US" sz="1200" dirty="0" err="1"/>
              <a:t>dökülme</a:t>
            </a:r>
            <a:r>
              <a:rPr lang="en-US" sz="1200" dirty="0"/>
              <a:t> </a:t>
            </a:r>
            <a:r>
              <a:rPr lang="en-US" sz="1200" dirty="0" err="1"/>
              <a:t>taşma</a:t>
            </a:r>
            <a:r>
              <a:rPr lang="en-US" sz="1200" dirty="0"/>
              <a:t> </a:t>
            </a:r>
            <a:r>
              <a:rPr lang="en-US" sz="1200" dirty="0" err="1"/>
              <a:t>ihtimali</a:t>
            </a:r>
            <a:r>
              <a:rPr lang="en-US" sz="1200" dirty="0"/>
              <a:t> </a:t>
            </a:r>
            <a:r>
              <a:rPr lang="en-US" sz="1200" dirty="0" err="1"/>
              <a:t>olmadan</a:t>
            </a:r>
            <a:r>
              <a:rPr lang="en-US" sz="1200" dirty="0"/>
              <a:t> </a:t>
            </a:r>
            <a:r>
              <a:rPr lang="en-US" sz="1200" dirty="0" err="1"/>
              <a:t>döndürülerek</a:t>
            </a:r>
            <a:r>
              <a:rPr lang="en-US" sz="1200" dirty="0"/>
              <a:t> </a:t>
            </a:r>
            <a:r>
              <a:rPr lang="en-US" sz="1200" dirty="0" err="1"/>
              <a:t>karışmasına</a:t>
            </a:r>
            <a:r>
              <a:rPr lang="en-US" sz="1200" dirty="0"/>
              <a:t> </a:t>
            </a:r>
            <a:r>
              <a:rPr lang="en-US" sz="1200" dirty="0" err="1"/>
              <a:t>olanak</a:t>
            </a:r>
            <a:r>
              <a:rPr lang="en-US" sz="1200" dirty="0"/>
              <a:t> </a:t>
            </a:r>
            <a:r>
              <a:rPr lang="en-US" sz="1200" dirty="0" err="1"/>
              <a:t>sağlar</a:t>
            </a:r>
            <a:r>
              <a:rPr lang="en-US" sz="1200" dirty="0"/>
              <a:t>. Bu </a:t>
            </a:r>
            <a:r>
              <a:rPr lang="en-US" sz="1200" dirty="0" err="1"/>
              <a:t>nedenle</a:t>
            </a:r>
            <a:r>
              <a:rPr lang="en-US" sz="1200" dirty="0"/>
              <a:t> </a:t>
            </a:r>
            <a:r>
              <a:rPr lang="en-US" sz="1200" dirty="0" err="1"/>
              <a:t>titrasyona</a:t>
            </a:r>
            <a:r>
              <a:rPr lang="en-US" sz="1200" dirty="0"/>
              <a:t> </a:t>
            </a:r>
            <a:r>
              <a:rPr lang="en-US" sz="1200" dirty="0" err="1"/>
              <a:t>çok</a:t>
            </a:r>
            <a:r>
              <a:rPr lang="en-US" sz="1200" dirty="0"/>
              <a:t> </a:t>
            </a:r>
            <a:r>
              <a:rPr lang="en-US" sz="1200" dirty="0" err="1"/>
              <a:t>uygundur</a:t>
            </a:r>
            <a:r>
              <a:rPr lang="en-US" sz="1200" dirty="0"/>
              <a:t>. </a:t>
            </a:r>
            <a:r>
              <a:rPr lang="en-US" sz="1200" dirty="0" err="1"/>
              <a:t>Büret</a:t>
            </a:r>
            <a:r>
              <a:rPr lang="en-US" sz="1200" dirty="0"/>
              <a:t> </a:t>
            </a:r>
            <a:r>
              <a:rPr lang="en-US" sz="1200" dirty="0" err="1"/>
              <a:t>altında</a:t>
            </a:r>
            <a:r>
              <a:rPr lang="en-US" sz="1200" dirty="0"/>
              <a:t> </a:t>
            </a:r>
            <a:r>
              <a:rPr lang="en-US" sz="1200" dirty="0" err="1"/>
              <a:t>erlene</a:t>
            </a:r>
            <a:r>
              <a:rPr lang="en-US" sz="1200" dirty="0"/>
              <a:t> </a:t>
            </a:r>
            <a:r>
              <a:rPr lang="en-US" sz="1200" dirty="0" err="1"/>
              <a:t>çözelti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indikatör</a:t>
            </a:r>
            <a:r>
              <a:rPr lang="en-US" sz="1200" dirty="0"/>
              <a:t> </a:t>
            </a:r>
            <a:r>
              <a:rPr lang="en-US" sz="1200" dirty="0" err="1"/>
              <a:t>eklenerek</a:t>
            </a:r>
            <a:r>
              <a:rPr lang="en-US" sz="1200" dirty="0"/>
              <a:t> </a:t>
            </a:r>
            <a:r>
              <a:rPr lang="en-US" sz="1200" dirty="0" err="1"/>
              <a:t>titrasyon</a:t>
            </a:r>
            <a:r>
              <a:rPr lang="en-US" sz="1200" dirty="0"/>
              <a:t> </a:t>
            </a:r>
            <a:r>
              <a:rPr lang="en-US" sz="1200" dirty="0" err="1"/>
              <a:t>yapılır</a:t>
            </a:r>
            <a:endParaRPr lang="en-US" sz="1200" dirty="0"/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baseline="30000" dirty="0"/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/>
              <a:t>Kaynayan</a:t>
            </a:r>
            <a:r>
              <a:rPr lang="en-US" sz="1200" dirty="0"/>
              <a:t> </a:t>
            </a:r>
            <a:r>
              <a:rPr lang="en-US" sz="1200" dirty="0" err="1"/>
              <a:t>sıvılar</a:t>
            </a:r>
            <a:r>
              <a:rPr lang="en-US" sz="1200" dirty="0"/>
              <a:t> </a:t>
            </a:r>
            <a:r>
              <a:rPr lang="en-US" sz="1200" dirty="0" err="1"/>
              <a:t>için</a:t>
            </a:r>
            <a:r>
              <a:rPr lang="en-US" sz="1200" dirty="0"/>
              <a:t> de </a:t>
            </a:r>
            <a:r>
              <a:rPr lang="en-US" sz="1200" dirty="0" err="1"/>
              <a:t>oldukça</a:t>
            </a:r>
            <a:r>
              <a:rPr lang="en-US" sz="1200" dirty="0"/>
              <a:t> </a:t>
            </a:r>
            <a:r>
              <a:rPr lang="en-US" sz="1200" dirty="0" err="1"/>
              <a:t>uygundur</a:t>
            </a:r>
            <a:r>
              <a:rPr lang="en-US" sz="1200" dirty="0"/>
              <a:t>, </a:t>
            </a:r>
            <a:r>
              <a:rPr lang="en-US" sz="1200" dirty="0" err="1"/>
              <a:t>sıcak</a:t>
            </a:r>
            <a:r>
              <a:rPr lang="en-US" sz="1200" dirty="0"/>
              <a:t> </a:t>
            </a:r>
            <a:r>
              <a:rPr lang="en-US" sz="1200" dirty="0" err="1"/>
              <a:t>buhar</a:t>
            </a:r>
            <a:r>
              <a:rPr lang="en-US" sz="1200" dirty="0"/>
              <a:t> </a:t>
            </a:r>
            <a:r>
              <a:rPr lang="en-US" sz="1200" dirty="0" err="1"/>
              <a:t>erlenin</a:t>
            </a:r>
            <a:r>
              <a:rPr lang="en-US" sz="1200" dirty="0"/>
              <a:t> </a:t>
            </a:r>
            <a:r>
              <a:rPr lang="en-US" sz="1200" dirty="0" err="1"/>
              <a:t>üst</a:t>
            </a:r>
            <a:r>
              <a:rPr lang="en-US" sz="1200" dirty="0"/>
              <a:t> </a:t>
            </a:r>
            <a:r>
              <a:rPr lang="en-US" sz="1200" dirty="0" err="1"/>
              <a:t>kısmında</a:t>
            </a:r>
            <a:r>
              <a:rPr lang="en-US" sz="1200" dirty="0"/>
              <a:t> </a:t>
            </a:r>
            <a:r>
              <a:rPr lang="en-US" sz="1200" dirty="0" err="1"/>
              <a:t>yoğunlaşır</a:t>
            </a:r>
            <a:r>
              <a:rPr lang="en-US" sz="1200" dirty="0"/>
              <a:t> </a:t>
            </a:r>
            <a:r>
              <a:rPr lang="en-US" sz="1200" dirty="0" err="1"/>
              <a:t>ve</a:t>
            </a:r>
            <a:r>
              <a:rPr lang="en-US" sz="1200" dirty="0"/>
              <a:t> </a:t>
            </a:r>
            <a:r>
              <a:rPr lang="en-US" sz="1200" dirty="0" err="1"/>
              <a:t>çözücü</a:t>
            </a:r>
            <a:r>
              <a:rPr lang="en-US" sz="1200" dirty="0"/>
              <a:t> </a:t>
            </a:r>
            <a:r>
              <a:rPr lang="en-US" sz="1200" dirty="0" err="1"/>
              <a:t>kaybını</a:t>
            </a:r>
            <a:r>
              <a:rPr lang="en-US" sz="1200" dirty="0"/>
              <a:t> </a:t>
            </a:r>
            <a:r>
              <a:rPr lang="en-US" sz="1200" dirty="0" err="1"/>
              <a:t>önler</a:t>
            </a:r>
            <a:endParaRPr lang="en-US" sz="1200" dirty="0"/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/>
              <a:t>Erlenlerin</a:t>
            </a:r>
            <a:r>
              <a:rPr lang="en-US" sz="1200" dirty="0"/>
              <a:t> </a:t>
            </a:r>
            <a:r>
              <a:rPr lang="en-US" sz="1200" dirty="0" err="1"/>
              <a:t>dar</a:t>
            </a:r>
            <a:r>
              <a:rPr lang="en-US" sz="1200" dirty="0"/>
              <a:t> </a:t>
            </a:r>
            <a:r>
              <a:rPr lang="en-US" sz="1200" dirty="0" err="1"/>
              <a:t>boynu</a:t>
            </a:r>
            <a:r>
              <a:rPr lang="en-US" sz="1200" dirty="0"/>
              <a:t> </a:t>
            </a:r>
            <a:r>
              <a:rPr lang="en-US" sz="1200" dirty="0" err="1"/>
              <a:t>ayrıca</a:t>
            </a:r>
            <a:r>
              <a:rPr lang="en-US" sz="1200" dirty="0"/>
              <a:t> </a:t>
            </a:r>
            <a:r>
              <a:rPr lang="en-US" sz="1200" dirty="0" err="1"/>
              <a:t>filtre</a:t>
            </a:r>
            <a:r>
              <a:rPr lang="en-US" sz="1200" dirty="0"/>
              <a:t> </a:t>
            </a:r>
            <a:r>
              <a:rPr lang="en-US" sz="1200" dirty="0" err="1"/>
              <a:t>hunilerini</a:t>
            </a:r>
            <a:r>
              <a:rPr lang="en-US" sz="1200" dirty="0"/>
              <a:t> de </a:t>
            </a:r>
            <a:r>
              <a:rPr lang="en-US" sz="1200" dirty="0" err="1"/>
              <a:t>destekler</a:t>
            </a:r>
            <a:endParaRPr lang="en-US" sz="1200" dirty="0"/>
          </a:p>
        </p:txBody>
      </p:sp>
      <p:sp>
        <p:nvSpPr>
          <p:cNvPr id="47" name="Rectangle 35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429" y="3404996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38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ACB0AE85-0F66-FD40-9994-B4F9DB4080D4}"/>
              </a:ext>
            </a:extLst>
          </p:cNvPr>
          <p:cNvSpPr txBox="1"/>
          <p:nvPr/>
        </p:nvSpPr>
        <p:spPr>
          <a:xfrm>
            <a:off x="310098" y="260839"/>
            <a:ext cx="2629122" cy="1105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Balonjoje</a:t>
            </a:r>
            <a:endParaRPr lang="en-US" sz="3600" b="1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84A86AE3-8F91-2544-B473-53651248F17B}"/>
              </a:ext>
            </a:extLst>
          </p:cNvPr>
          <p:cNvSpPr/>
          <p:nvPr/>
        </p:nvSpPr>
        <p:spPr>
          <a:xfrm>
            <a:off x="310098" y="1366375"/>
            <a:ext cx="2957249" cy="4930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/>
              <a:t>Standart</a:t>
            </a:r>
            <a:r>
              <a:rPr lang="en-US" sz="1300" dirty="0"/>
              <a:t> </a:t>
            </a:r>
            <a:r>
              <a:rPr lang="en-US" sz="1300" dirty="0" err="1"/>
              <a:t>çözeltilerin</a:t>
            </a:r>
            <a:r>
              <a:rPr lang="en-US" sz="1300" dirty="0"/>
              <a:t> </a:t>
            </a:r>
            <a:r>
              <a:rPr lang="en-US" sz="1300" dirty="0" err="1"/>
              <a:t>ve</a:t>
            </a:r>
            <a:r>
              <a:rPr lang="en-US" sz="1300" dirty="0"/>
              <a:t> belli </a:t>
            </a:r>
            <a:r>
              <a:rPr lang="en-US" sz="1300" dirty="0" err="1"/>
              <a:t>derişimdeki</a:t>
            </a:r>
            <a:r>
              <a:rPr lang="en-US" sz="1300" dirty="0"/>
              <a:t> </a:t>
            </a:r>
            <a:r>
              <a:rPr lang="en-US" sz="1300" dirty="0" err="1"/>
              <a:t>çözeltilerin</a:t>
            </a:r>
            <a:r>
              <a:rPr lang="en-US" sz="1300" dirty="0"/>
              <a:t> </a:t>
            </a:r>
            <a:r>
              <a:rPr lang="en-US" sz="1300" dirty="0" err="1"/>
              <a:t>hazırlanmasında</a:t>
            </a:r>
            <a:r>
              <a:rPr lang="en-US" sz="1300" dirty="0"/>
              <a:t> </a:t>
            </a:r>
            <a:r>
              <a:rPr lang="en-US" sz="1300" dirty="0" err="1"/>
              <a:t>kullanılan</a:t>
            </a:r>
            <a:r>
              <a:rPr lang="en-US" sz="1300" dirty="0"/>
              <a:t> cam </a:t>
            </a:r>
            <a:r>
              <a:rPr lang="en-US" sz="1300" dirty="0" err="1"/>
              <a:t>malzemelerdir</a:t>
            </a:r>
            <a:endParaRPr lang="en-US" sz="1300" dirty="0"/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25, 50, 100, 250, 500 </a:t>
            </a:r>
            <a:r>
              <a:rPr lang="en-US" sz="1300" dirty="0" err="1"/>
              <a:t>ve</a:t>
            </a:r>
            <a:r>
              <a:rPr lang="en-US" sz="1300" dirty="0"/>
              <a:t> 1000 ml </a:t>
            </a:r>
            <a:r>
              <a:rPr lang="en-US" sz="1300" dirty="0" err="1"/>
              <a:t>hacimli</a:t>
            </a:r>
            <a:r>
              <a:rPr lang="en-US" sz="1300" dirty="0"/>
              <a:t> </a:t>
            </a:r>
            <a:r>
              <a:rPr lang="en-US" sz="1300" dirty="0" err="1"/>
              <a:t>balon</a:t>
            </a:r>
            <a:r>
              <a:rPr lang="en-US" sz="1300" dirty="0"/>
              <a:t> </a:t>
            </a:r>
            <a:r>
              <a:rPr lang="en-US" sz="1300" dirty="0" err="1"/>
              <a:t>jojeler</a:t>
            </a:r>
            <a:r>
              <a:rPr lang="en-US" sz="1300" dirty="0"/>
              <a:t> </a:t>
            </a:r>
            <a:r>
              <a:rPr lang="en-US" sz="1300" dirty="0" err="1"/>
              <a:t>bulunmaktadır</a:t>
            </a:r>
            <a:endParaRPr lang="en-US" sz="1300" dirty="0"/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/>
              <a:t>Balon</a:t>
            </a:r>
            <a:r>
              <a:rPr lang="en-US" sz="1300" dirty="0"/>
              <a:t> </a:t>
            </a:r>
            <a:r>
              <a:rPr lang="en-US" sz="1300" dirty="0" err="1"/>
              <a:t>ismini</a:t>
            </a:r>
            <a:r>
              <a:rPr lang="en-US" sz="1300" dirty="0"/>
              <a:t> </a:t>
            </a:r>
            <a:r>
              <a:rPr lang="en-US" sz="1300" dirty="0" err="1"/>
              <a:t>almasının</a:t>
            </a:r>
            <a:r>
              <a:rPr lang="en-US" sz="1300" dirty="0"/>
              <a:t> </a:t>
            </a:r>
            <a:r>
              <a:rPr lang="en-US" sz="1300" dirty="0" err="1"/>
              <a:t>nedeni</a:t>
            </a:r>
            <a:r>
              <a:rPr lang="en-US" sz="1300" dirty="0"/>
              <a:t>, </a:t>
            </a:r>
            <a:r>
              <a:rPr lang="en-US" sz="1300" dirty="0" err="1"/>
              <a:t>üst</a:t>
            </a:r>
            <a:r>
              <a:rPr lang="en-US" sz="1300" dirty="0"/>
              <a:t> </a:t>
            </a:r>
            <a:r>
              <a:rPr lang="en-US" sz="1300" dirty="0" err="1"/>
              <a:t>kısmının</a:t>
            </a:r>
            <a:r>
              <a:rPr lang="en-US" sz="1300" dirty="0"/>
              <a:t> </a:t>
            </a:r>
            <a:r>
              <a:rPr lang="en-US" sz="1300" dirty="0" err="1"/>
              <a:t>parmak</a:t>
            </a:r>
            <a:r>
              <a:rPr lang="en-US" sz="1300" dirty="0"/>
              <a:t> </a:t>
            </a:r>
            <a:r>
              <a:rPr lang="en-US" sz="1300" dirty="0" err="1"/>
              <a:t>kalınlığında</a:t>
            </a:r>
            <a:r>
              <a:rPr lang="en-US" sz="1300" dirty="0"/>
              <a:t> </a:t>
            </a:r>
            <a:r>
              <a:rPr lang="en-US" sz="1300" dirty="0" err="1"/>
              <a:t>ince</a:t>
            </a:r>
            <a:r>
              <a:rPr lang="en-US" sz="1300" dirty="0"/>
              <a:t> </a:t>
            </a:r>
            <a:r>
              <a:rPr lang="en-US" sz="1300" dirty="0" err="1"/>
              <a:t>uzun</a:t>
            </a:r>
            <a:r>
              <a:rPr lang="en-US" sz="1300" dirty="0"/>
              <a:t> </a:t>
            </a:r>
            <a:r>
              <a:rPr lang="en-US" sz="1300" dirty="0" err="1"/>
              <a:t>oluşu</a:t>
            </a:r>
            <a:r>
              <a:rPr lang="en-US" sz="1300" dirty="0"/>
              <a:t> </a:t>
            </a:r>
            <a:r>
              <a:rPr lang="en-US" sz="1300" dirty="0" err="1"/>
              <a:t>ve</a:t>
            </a:r>
            <a:r>
              <a:rPr lang="en-US" sz="1300" dirty="0"/>
              <a:t> alt </a:t>
            </a:r>
            <a:r>
              <a:rPr lang="en-US" sz="1300" dirty="0" err="1"/>
              <a:t>kısmının</a:t>
            </a:r>
            <a:r>
              <a:rPr lang="en-US" sz="1300" dirty="0"/>
              <a:t> </a:t>
            </a:r>
            <a:r>
              <a:rPr lang="en-US" sz="1300" dirty="0" err="1"/>
              <a:t>balon</a:t>
            </a:r>
            <a:r>
              <a:rPr lang="en-US" sz="1300" dirty="0"/>
              <a:t> </a:t>
            </a:r>
            <a:r>
              <a:rPr lang="en-US" sz="1300" dirty="0" err="1"/>
              <a:t>gibi</a:t>
            </a:r>
            <a:r>
              <a:rPr lang="en-US" sz="1300" dirty="0"/>
              <a:t> </a:t>
            </a:r>
            <a:r>
              <a:rPr lang="en-US" sz="1300" dirty="0" err="1"/>
              <a:t>yuvarlak</a:t>
            </a:r>
            <a:r>
              <a:rPr lang="en-US" sz="1300" dirty="0"/>
              <a:t> </a:t>
            </a:r>
            <a:r>
              <a:rPr lang="en-US" sz="1300" dirty="0" err="1"/>
              <a:t>olmasıdır</a:t>
            </a:r>
            <a:endParaRPr lang="en-US" sz="1300" dirty="0"/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endParaRPr lang="en-US" sz="1300" dirty="0"/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/>
              <a:t>Titrasyon</a:t>
            </a:r>
            <a:r>
              <a:rPr lang="en-US" sz="1300" dirty="0"/>
              <a:t> </a:t>
            </a:r>
            <a:r>
              <a:rPr lang="en-US" sz="1300" dirty="0" err="1"/>
              <a:t>işlemlerinde</a:t>
            </a:r>
            <a:r>
              <a:rPr lang="en-US" sz="1300" dirty="0"/>
              <a:t> </a:t>
            </a:r>
            <a:r>
              <a:rPr lang="en-US" sz="1300" dirty="0" err="1"/>
              <a:t>ayarlı</a:t>
            </a:r>
            <a:r>
              <a:rPr lang="en-US" sz="1300" dirty="0"/>
              <a:t> </a:t>
            </a:r>
            <a:r>
              <a:rPr lang="en-US" sz="1300" dirty="0" err="1"/>
              <a:t>çözelti</a:t>
            </a:r>
            <a:r>
              <a:rPr lang="en-US" sz="1300" dirty="0"/>
              <a:t> </a:t>
            </a:r>
            <a:r>
              <a:rPr lang="en-US" sz="1300" dirty="0" err="1"/>
              <a:t>hazırlamak</a:t>
            </a:r>
            <a:r>
              <a:rPr lang="en-US" sz="1300" dirty="0"/>
              <a:t> </a:t>
            </a:r>
            <a:r>
              <a:rPr lang="en-US" sz="1300" dirty="0" err="1"/>
              <a:t>ve</a:t>
            </a:r>
            <a:r>
              <a:rPr lang="en-US" sz="1300" dirty="0"/>
              <a:t> </a:t>
            </a:r>
            <a:r>
              <a:rPr lang="en-US" sz="1300" dirty="0" err="1"/>
              <a:t>saklamak</a:t>
            </a:r>
            <a:r>
              <a:rPr lang="en-US" sz="1300" dirty="0"/>
              <a:t> </a:t>
            </a:r>
            <a:r>
              <a:rPr lang="en-US" sz="1300" dirty="0" err="1"/>
              <a:t>için</a:t>
            </a:r>
            <a:r>
              <a:rPr lang="en-US" sz="1300" dirty="0"/>
              <a:t> </a:t>
            </a:r>
            <a:r>
              <a:rPr lang="en-US" sz="1300" dirty="0" err="1"/>
              <a:t>kullanılır</a:t>
            </a:r>
            <a:endParaRPr lang="en-US" sz="1300" dirty="0"/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/>
              <a:t>Balon</a:t>
            </a:r>
            <a:r>
              <a:rPr lang="en-US" sz="1300" dirty="0"/>
              <a:t> </a:t>
            </a:r>
            <a:r>
              <a:rPr lang="en-US" sz="1300" dirty="0" err="1"/>
              <a:t>jojelerin</a:t>
            </a:r>
            <a:r>
              <a:rPr lang="en-US" sz="1300" dirty="0"/>
              <a:t> </a:t>
            </a:r>
            <a:r>
              <a:rPr lang="en-US" sz="1300" dirty="0" err="1"/>
              <a:t>şilifleri</a:t>
            </a:r>
            <a:r>
              <a:rPr lang="en-US" sz="1300" dirty="0"/>
              <a:t> (</a:t>
            </a:r>
            <a:r>
              <a:rPr lang="en-US" sz="1300" dirty="0" err="1"/>
              <a:t>kapak</a:t>
            </a:r>
            <a:r>
              <a:rPr lang="en-US" sz="1300" dirty="0"/>
              <a:t>) </a:t>
            </a:r>
            <a:r>
              <a:rPr lang="en-US" sz="1300" dirty="0" err="1"/>
              <a:t>vardır</a:t>
            </a:r>
            <a:r>
              <a:rPr lang="en-US" sz="1300" dirty="0"/>
              <a:t> </a:t>
            </a:r>
            <a:r>
              <a:rPr lang="en-US" sz="1300" dirty="0" err="1"/>
              <a:t>ve</a:t>
            </a:r>
            <a:r>
              <a:rPr lang="en-US" sz="1300" dirty="0"/>
              <a:t> </a:t>
            </a:r>
            <a:r>
              <a:rPr lang="en-US" sz="1300" dirty="0" err="1"/>
              <a:t>ince</a:t>
            </a:r>
            <a:r>
              <a:rPr lang="en-US" sz="1300" dirty="0"/>
              <a:t> </a:t>
            </a:r>
            <a:r>
              <a:rPr lang="en-US" sz="1300" dirty="0" err="1"/>
              <a:t>boyun</a:t>
            </a:r>
            <a:r>
              <a:rPr lang="en-US" sz="1300" dirty="0"/>
              <a:t> </a:t>
            </a:r>
            <a:r>
              <a:rPr lang="en-US" sz="1300" dirty="0" err="1"/>
              <a:t>kısımlarında</a:t>
            </a:r>
            <a:r>
              <a:rPr lang="en-US" sz="1300" dirty="0"/>
              <a:t> </a:t>
            </a:r>
            <a:r>
              <a:rPr lang="en-US" sz="1300" dirty="0" err="1"/>
              <a:t>kabın</a:t>
            </a:r>
            <a:r>
              <a:rPr lang="en-US" sz="1300" dirty="0"/>
              <a:t> </a:t>
            </a:r>
            <a:r>
              <a:rPr lang="en-US" sz="1300" dirty="0" err="1"/>
              <a:t>ölçü</a:t>
            </a:r>
            <a:r>
              <a:rPr lang="en-US" sz="1300" dirty="0"/>
              <a:t> </a:t>
            </a:r>
            <a:r>
              <a:rPr lang="en-US" sz="1300" dirty="0" err="1"/>
              <a:t>çizgisi</a:t>
            </a:r>
            <a:r>
              <a:rPr lang="en-US" sz="1300" dirty="0"/>
              <a:t> net </a:t>
            </a:r>
            <a:r>
              <a:rPr lang="en-US" sz="1300" dirty="0" err="1"/>
              <a:t>olarak</a:t>
            </a:r>
            <a:r>
              <a:rPr lang="en-US" sz="1300" dirty="0"/>
              <a:t> </a:t>
            </a:r>
            <a:r>
              <a:rPr lang="en-US" sz="1300" dirty="0" err="1"/>
              <a:t>belirtilmiştir</a:t>
            </a:r>
            <a:endParaRPr lang="en-US" sz="1300" dirty="0"/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/>
              <a:t>Balonjoje</a:t>
            </a:r>
            <a:r>
              <a:rPr lang="en-US" sz="1300" dirty="0"/>
              <a:t> </a:t>
            </a:r>
            <a:r>
              <a:rPr lang="en-US" sz="1300" dirty="0" err="1"/>
              <a:t>ile</a:t>
            </a:r>
            <a:r>
              <a:rPr lang="en-US" sz="1300" dirty="0"/>
              <a:t> </a:t>
            </a:r>
            <a:r>
              <a:rPr lang="en-US" sz="1300" dirty="0" err="1"/>
              <a:t>sıvı</a:t>
            </a:r>
            <a:r>
              <a:rPr lang="en-US" sz="1300" dirty="0"/>
              <a:t> </a:t>
            </a:r>
            <a:r>
              <a:rPr lang="en-US" sz="1300" dirty="0" err="1"/>
              <a:t>hacimleri</a:t>
            </a:r>
            <a:r>
              <a:rPr lang="en-US" sz="1300" dirty="0"/>
              <a:t> </a:t>
            </a:r>
            <a:r>
              <a:rPr lang="en-US" sz="1300" dirty="0" err="1"/>
              <a:t>hassas</a:t>
            </a:r>
            <a:r>
              <a:rPr lang="en-US" sz="1300" dirty="0"/>
              <a:t> </a:t>
            </a:r>
            <a:r>
              <a:rPr lang="en-US" sz="1300" dirty="0" err="1"/>
              <a:t>olarak</a:t>
            </a:r>
            <a:r>
              <a:rPr lang="en-US" sz="1300" dirty="0"/>
              <a:t> </a:t>
            </a:r>
            <a:r>
              <a:rPr lang="en-US" sz="1300" dirty="0" err="1"/>
              <a:t>ölçülür</a:t>
            </a:r>
            <a:endParaRPr lang="en-US" sz="1300" dirty="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6898EDF-D85B-854D-9EB7-4985B192E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396" y="1170128"/>
            <a:ext cx="4514498" cy="45144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0741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5">
            <a:extLst>
              <a:ext uri="{FF2B5EF4-FFF2-40B4-BE49-F238E27FC236}">
                <a16:creationId xmlns:a16="http://schemas.microsoft.com/office/drawing/2014/main" id="{632DF175-2DD8-4694-B4BB-045DCFCE7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17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93959" y="633619"/>
            <a:ext cx="5139348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CB0AE85-0F66-FD40-9994-B4F9DB4080D4}"/>
              </a:ext>
            </a:extLst>
          </p:cNvPr>
          <p:cNvSpPr txBox="1"/>
          <p:nvPr/>
        </p:nvSpPr>
        <p:spPr>
          <a:xfrm>
            <a:off x="4135362" y="978408"/>
            <a:ext cx="4502633" cy="110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dirty="0" err="1">
                <a:latin typeface="+mj-lt"/>
                <a:ea typeface="+mj-ea"/>
                <a:cs typeface="+mj-cs"/>
              </a:rPr>
              <a:t>Büret</a:t>
            </a:r>
            <a:endParaRPr lang="en-US" sz="3600" b="1" i="1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6A04684-9BA2-3D47-950A-EF4939645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" y="637800"/>
            <a:ext cx="3175254" cy="2643398"/>
          </a:xfrm>
          <a:prstGeom prst="rect">
            <a:avLst/>
          </a:prstGeom>
        </p:spPr>
      </p:pic>
      <p:sp>
        <p:nvSpPr>
          <p:cNvPr id="37" name="Rectangle 19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953" y="1181536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4804" y="2121408"/>
            <a:ext cx="436854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F4BFC67-A36C-B748-9C55-351E3DA3D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3" y="3472468"/>
            <a:ext cx="2651760" cy="2651760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27BCDA95-C099-5E40-858E-CDE4D3732743}"/>
              </a:ext>
            </a:extLst>
          </p:cNvPr>
          <p:cNvSpPr/>
          <p:nvPr/>
        </p:nvSpPr>
        <p:spPr>
          <a:xfrm>
            <a:off x="4072344" y="2326394"/>
            <a:ext cx="4502633" cy="36073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Titrasyon</a:t>
            </a:r>
            <a:r>
              <a:rPr lang="en-US" sz="1400" dirty="0"/>
              <a:t> </a:t>
            </a:r>
            <a:r>
              <a:rPr lang="en-US" sz="1400" dirty="0" err="1"/>
              <a:t>işlemƖerinde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belli </a:t>
            </a:r>
            <a:r>
              <a:rPr lang="en-US" sz="1400" dirty="0" err="1"/>
              <a:t>hacimde</a:t>
            </a:r>
            <a:r>
              <a:rPr lang="en-US" sz="1400" dirty="0"/>
              <a:t> </a:t>
            </a:r>
            <a:r>
              <a:rPr lang="en-US" sz="1400" dirty="0" err="1"/>
              <a:t>sıvı</a:t>
            </a:r>
            <a:r>
              <a:rPr lang="en-US" sz="1400" dirty="0"/>
              <a:t> </a:t>
            </a:r>
            <a:r>
              <a:rPr lang="en-US" sz="1400" dirty="0" err="1"/>
              <a:t>alınmasında</a:t>
            </a:r>
            <a:r>
              <a:rPr lang="en-US" sz="1400" dirty="0"/>
              <a:t> </a:t>
            </a:r>
            <a:r>
              <a:rPr lang="en-US" sz="1400" dirty="0" err="1"/>
              <a:t>kullanılan</a:t>
            </a:r>
            <a:r>
              <a:rPr lang="en-US" sz="1400" dirty="0"/>
              <a:t> </a:t>
            </a:r>
            <a:r>
              <a:rPr lang="en-US" sz="1400" dirty="0" err="1"/>
              <a:t>altı</a:t>
            </a:r>
            <a:r>
              <a:rPr lang="en-US" sz="1400" dirty="0"/>
              <a:t> </a:t>
            </a:r>
            <a:r>
              <a:rPr lang="en-US" sz="1400" dirty="0" err="1"/>
              <a:t>musluklu</a:t>
            </a:r>
            <a:r>
              <a:rPr lang="en-US" sz="1400" dirty="0"/>
              <a:t>, </a:t>
            </a:r>
            <a:r>
              <a:rPr lang="en-US" sz="1400" dirty="0" err="1"/>
              <a:t>genellikle</a:t>
            </a:r>
            <a:r>
              <a:rPr lang="en-US" sz="1400" dirty="0"/>
              <a:t> 50 </a:t>
            </a:r>
            <a:r>
              <a:rPr lang="en-US" sz="1400" dirty="0" err="1"/>
              <a:t>mƖ</a:t>
            </a:r>
            <a:r>
              <a:rPr lang="en-US" sz="1400" dirty="0"/>
              <a:t> </a:t>
            </a:r>
            <a:r>
              <a:rPr lang="en-US" sz="1400" dirty="0" err="1"/>
              <a:t>hacimƖi</a:t>
            </a:r>
            <a:r>
              <a:rPr lang="en-US" sz="1400" dirty="0"/>
              <a:t>, </a:t>
            </a:r>
            <a:r>
              <a:rPr lang="en-US" sz="1400" dirty="0" err="1"/>
              <a:t>üzeri</a:t>
            </a:r>
            <a:r>
              <a:rPr lang="en-US" sz="1400" dirty="0"/>
              <a:t> </a:t>
            </a:r>
            <a:r>
              <a:rPr lang="en-US" sz="1400" dirty="0" err="1"/>
              <a:t>çizgilerle</a:t>
            </a:r>
            <a:r>
              <a:rPr lang="en-US" sz="1400" dirty="0"/>
              <a:t> </a:t>
            </a:r>
            <a:r>
              <a:rPr lang="en-US" sz="1400" dirty="0" err="1"/>
              <a:t>derecelendirilmiş</a:t>
            </a:r>
            <a:r>
              <a:rPr lang="en-US" sz="1400" dirty="0"/>
              <a:t> </a:t>
            </a:r>
            <a:r>
              <a:rPr lang="en-US" sz="1400" dirty="0" err="1"/>
              <a:t>boru</a:t>
            </a:r>
            <a:r>
              <a:rPr lang="en-US" sz="1400" dirty="0"/>
              <a:t> </a:t>
            </a:r>
            <a:r>
              <a:rPr lang="en-US" sz="1400" dirty="0" err="1"/>
              <a:t>şeklindeki</a:t>
            </a:r>
            <a:r>
              <a:rPr lang="en-US" sz="1400" dirty="0"/>
              <a:t> cam </a:t>
            </a:r>
            <a:r>
              <a:rPr lang="en-US" sz="1400" dirty="0" err="1"/>
              <a:t>malzemedir</a:t>
            </a:r>
            <a:endParaRPr lang="en-US" sz="1400" dirty="0"/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Laboratuvarda</a:t>
            </a:r>
            <a:r>
              <a:rPr lang="en-US" sz="1400" dirty="0"/>
              <a:t> </a:t>
            </a:r>
            <a:r>
              <a:rPr lang="en-US" sz="1400" dirty="0" err="1"/>
              <a:t>titrasyon</a:t>
            </a:r>
            <a:r>
              <a:rPr lang="en-US" sz="1400" dirty="0"/>
              <a:t> </a:t>
            </a:r>
            <a:r>
              <a:rPr lang="en-US" sz="1400" dirty="0" err="1"/>
              <a:t>işlemƖerinde</a:t>
            </a:r>
            <a:r>
              <a:rPr lang="en-US" sz="1400" dirty="0"/>
              <a:t> </a:t>
            </a:r>
            <a:r>
              <a:rPr lang="en-US" sz="1400" dirty="0" err="1"/>
              <a:t>kullanılır</a:t>
            </a:r>
            <a:r>
              <a:rPr lang="en-US" sz="1400" dirty="0"/>
              <a:t> </a:t>
            </a:r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Musluk</a:t>
            </a:r>
            <a:r>
              <a:rPr lang="en-US" sz="1400" dirty="0"/>
              <a:t> sol </a:t>
            </a:r>
            <a:r>
              <a:rPr lang="en-US" sz="1400" dirty="0" err="1"/>
              <a:t>tarafta</a:t>
            </a:r>
            <a:r>
              <a:rPr lang="en-US" sz="1400" dirty="0"/>
              <a:t> </a:t>
            </a:r>
            <a:r>
              <a:rPr lang="en-US" sz="1400" dirty="0" err="1"/>
              <a:t>iken</a:t>
            </a:r>
            <a:r>
              <a:rPr lang="en-US" sz="1400" dirty="0"/>
              <a:t> </a:t>
            </a:r>
            <a:r>
              <a:rPr lang="en-US" sz="1400" dirty="0" err="1"/>
              <a:t>sağ</a:t>
            </a:r>
            <a:r>
              <a:rPr lang="en-US" sz="1400" dirty="0"/>
              <a:t> </a:t>
            </a:r>
            <a:r>
              <a:rPr lang="en-US" sz="1400" dirty="0" err="1"/>
              <a:t>elin</a:t>
            </a:r>
            <a:r>
              <a:rPr lang="en-US" sz="1400" dirty="0"/>
              <a:t> </a:t>
            </a:r>
            <a:r>
              <a:rPr lang="en-US" sz="1400" dirty="0" err="1"/>
              <a:t>iki</a:t>
            </a:r>
            <a:r>
              <a:rPr lang="en-US" sz="1400" dirty="0"/>
              <a:t> </a:t>
            </a:r>
            <a:r>
              <a:rPr lang="en-US" sz="1400" dirty="0" err="1"/>
              <a:t>parmağı</a:t>
            </a:r>
            <a:r>
              <a:rPr lang="en-US" sz="1400" dirty="0"/>
              <a:t> </a:t>
            </a:r>
            <a:r>
              <a:rPr lang="en-US" sz="1400" dirty="0" err="1"/>
              <a:t>ile</a:t>
            </a:r>
            <a:r>
              <a:rPr lang="en-US" sz="1400" dirty="0"/>
              <a:t> </a:t>
            </a:r>
            <a:r>
              <a:rPr lang="en-US" sz="1400" dirty="0" err="1"/>
              <a:t>musluk</a:t>
            </a:r>
            <a:r>
              <a:rPr lang="en-US" sz="1400" dirty="0"/>
              <a:t> </a:t>
            </a:r>
            <a:r>
              <a:rPr lang="en-US" sz="1400" dirty="0" err="1"/>
              <a:t>tutularak</a:t>
            </a:r>
            <a:r>
              <a:rPr lang="en-US" sz="1400" dirty="0"/>
              <a:t> </a:t>
            </a:r>
            <a:r>
              <a:rPr lang="en-US" sz="1400" dirty="0" err="1"/>
              <a:t>işlem</a:t>
            </a:r>
            <a:r>
              <a:rPr lang="en-US" sz="1400" dirty="0"/>
              <a:t> </a:t>
            </a:r>
            <a:r>
              <a:rPr lang="en-US" sz="1400" dirty="0" err="1"/>
              <a:t>gerçekleştirilir</a:t>
            </a:r>
            <a:endParaRPr lang="en-US" sz="1400" dirty="0"/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Büretlerin</a:t>
            </a:r>
            <a:r>
              <a:rPr lang="en-US" sz="1400" dirty="0"/>
              <a:t> hem </a:t>
            </a:r>
            <a:r>
              <a:rPr lang="en-US" sz="1400" dirty="0" err="1"/>
              <a:t>otomatik</a:t>
            </a:r>
            <a:r>
              <a:rPr lang="en-US" sz="1400" dirty="0"/>
              <a:t> hem de </a:t>
            </a:r>
            <a:r>
              <a:rPr lang="en-US" sz="1400" dirty="0" err="1"/>
              <a:t>manuel</a:t>
            </a:r>
            <a:r>
              <a:rPr lang="en-US" sz="1400" dirty="0"/>
              <a:t> </a:t>
            </a:r>
            <a:r>
              <a:rPr lang="en-US" sz="1400" dirty="0" err="1"/>
              <a:t>olanları</a:t>
            </a:r>
            <a:r>
              <a:rPr lang="en-US" sz="1400" dirty="0"/>
              <a:t> </a:t>
            </a:r>
            <a:r>
              <a:rPr lang="en-US" sz="1400" dirty="0" err="1"/>
              <a:t>bulunmaktadır</a:t>
            </a:r>
            <a:endParaRPr lang="en-US" sz="1400" dirty="0"/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Genellikle</a:t>
            </a:r>
            <a:r>
              <a:rPr lang="en-US" sz="1400" dirty="0"/>
              <a:t> 25-50-100 </a:t>
            </a:r>
            <a:r>
              <a:rPr lang="en-US" sz="1400" dirty="0" err="1"/>
              <a:t>mƖ</a:t>
            </a:r>
            <a:r>
              <a:rPr lang="en-US" sz="1400" dirty="0"/>
              <a:t> </a:t>
            </a:r>
            <a:r>
              <a:rPr lang="en-US" sz="1400" dirty="0" err="1"/>
              <a:t>hacmindedir</a:t>
            </a:r>
            <a:endParaRPr lang="en-US" sz="1400" dirty="0"/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Titrasyon</a:t>
            </a:r>
            <a:r>
              <a:rPr lang="en-US" sz="1400" dirty="0"/>
              <a:t> </a:t>
            </a:r>
            <a:r>
              <a:rPr lang="en-US" sz="1400" dirty="0" err="1"/>
              <a:t>işlemƖerinde</a:t>
            </a:r>
            <a:r>
              <a:rPr lang="en-US" sz="1400" dirty="0"/>
              <a:t> </a:t>
            </a:r>
            <a:r>
              <a:rPr lang="en-US" sz="1400" dirty="0" err="1"/>
              <a:t>sıvı</a:t>
            </a:r>
            <a:r>
              <a:rPr lang="en-US" sz="1400" dirty="0"/>
              <a:t> </a:t>
            </a:r>
            <a:r>
              <a:rPr lang="en-US" sz="1400" dirty="0" err="1"/>
              <a:t>hacimƖerini</a:t>
            </a:r>
            <a:r>
              <a:rPr lang="en-US" sz="1400" dirty="0"/>
              <a:t> </a:t>
            </a:r>
            <a:r>
              <a:rPr lang="en-US" sz="1400" dirty="0" err="1"/>
              <a:t>ölçmede</a:t>
            </a:r>
            <a:r>
              <a:rPr lang="en-US" sz="1400" dirty="0"/>
              <a:t> </a:t>
            </a:r>
            <a:r>
              <a:rPr lang="en-US" sz="1400" dirty="0" err="1"/>
              <a:t>kullanılır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1098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1189</Words>
  <Application>Microsoft Macintosh PowerPoint</Application>
  <PresentationFormat>Ekran Gösterisi (4:3)</PresentationFormat>
  <Paragraphs>115</Paragraphs>
  <Slides>24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GENEL KİMYA LABORATUVARINDA KULLANILAN TEMEL MALZEMELER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KİMYA LABORATUVARINDA KULLANILAN TEMEL MALZEMELER</dc:title>
  <dc:creator>Baris Avar</dc:creator>
  <cp:lastModifiedBy>Hande Akar</cp:lastModifiedBy>
  <cp:revision>3</cp:revision>
  <dcterms:created xsi:type="dcterms:W3CDTF">2020-10-11T10:33:27Z</dcterms:created>
  <dcterms:modified xsi:type="dcterms:W3CDTF">2022-02-24T13:08:36Z</dcterms:modified>
</cp:coreProperties>
</file>