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4826"/>
    <p:restoredTop sz="94765"/>
  </p:normalViewPr>
  <p:slideViewPr>
    <p:cSldViewPr snapToGrid="0" snapToObjects="1">
      <p:cViewPr varScale="1">
        <p:scale>
          <a:sx n="135" d="100"/>
          <a:sy n="135" d="100"/>
        </p:scale>
        <p:origin x="176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ğan YÜCEL" userId="a491fbac-2ba8-437d-b5dc-f25ea1330fe4" providerId="ADAL" clId="{672C12F9-5CAF-4171-8111-387B7FA1C921}"/>
    <pc:docChg chg="modSld">
      <pc:chgData name="Doğan YÜCEL" userId="a491fbac-2ba8-437d-b5dc-f25ea1330fe4" providerId="ADAL" clId="{672C12F9-5CAF-4171-8111-387B7FA1C921}" dt="2022-07-01T07:13:26.239" v="33" actId="20577"/>
      <pc:docMkLst>
        <pc:docMk/>
      </pc:docMkLst>
      <pc:sldChg chg="modSp mod">
        <pc:chgData name="Doğan YÜCEL" userId="a491fbac-2ba8-437d-b5dc-f25ea1330fe4" providerId="ADAL" clId="{672C12F9-5CAF-4171-8111-387B7FA1C921}" dt="2022-07-01T07:13:26.239" v="33" actId="20577"/>
        <pc:sldMkLst>
          <pc:docMk/>
          <pc:sldMk cId="594964052" sldId="256"/>
        </pc:sldMkLst>
        <pc:spChg chg="mod">
          <ac:chgData name="Doğan YÜCEL" userId="a491fbac-2ba8-437d-b5dc-f25ea1330fe4" providerId="ADAL" clId="{672C12F9-5CAF-4171-8111-387B7FA1C921}" dt="2022-07-01T07:09:44.388" v="26" actId="13926"/>
          <ac:spMkLst>
            <pc:docMk/>
            <pc:sldMk cId="594964052" sldId="256"/>
            <ac:spMk id="16" creationId="{04D714F4-F84E-584C-9020-6B2453F73199}"/>
          </ac:spMkLst>
        </pc:spChg>
        <pc:spChg chg="mod">
          <ac:chgData name="Doğan YÜCEL" userId="a491fbac-2ba8-437d-b5dc-f25ea1330fe4" providerId="ADAL" clId="{672C12F9-5CAF-4171-8111-387B7FA1C921}" dt="2022-07-01T07:13:16.400" v="32" actId="20577"/>
          <ac:spMkLst>
            <pc:docMk/>
            <pc:sldMk cId="594964052" sldId="256"/>
            <ac:spMk id="20" creationId="{318A97D5-1D45-9D48-A13C-BA3BDC371A90}"/>
          </ac:spMkLst>
        </pc:spChg>
        <pc:spChg chg="mod">
          <ac:chgData name="Doğan YÜCEL" userId="a491fbac-2ba8-437d-b5dc-f25ea1330fe4" providerId="ADAL" clId="{672C12F9-5CAF-4171-8111-387B7FA1C921}" dt="2022-07-01T07:13:26.239" v="33" actId="20577"/>
          <ac:spMkLst>
            <pc:docMk/>
            <pc:sldMk cId="594964052" sldId="256"/>
            <ac:spMk id="21" creationId="{E6CDF882-ECBC-D64E-9EF5-4362A72D73A1}"/>
          </ac:spMkLst>
        </pc:spChg>
        <pc:spChg chg="mod">
          <ac:chgData name="Doğan YÜCEL" userId="a491fbac-2ba8-437d-b5dc-f25ea1330fe4" providerId="ADAL" clId="{672C12F9-5CAF-4171-8111-387B7FA1C921}" dt="2022-07-01T07:13:01.613" v="31" actId="1076"/>
          <ac:spMkLst>
            <pc:docMk/>
            <pc:sldMk cId="594964052" sldId="256"/>
            <ac:spMk id="22" creationId="{6FB11A77-784E-0B4E-9751-1704867364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9240-20FB-9A4B-BA3F-FD45FA752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AC6E6-6FE0-304D-9ABB-142D35DF4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E568F-264C-9146-805F-C401AEDD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C6E6-B180-294B-8319-D1CFD50E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75E82-1586-3543-AA12-E3E1542E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927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B92D-2A58-6143-957B-02678A04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5A122-177A-C44F-A0F7-ECB2E5B13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3E07-D343-6948-B4DB-7D077102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317E4-E092-5D4E-A409-3977B06B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23D9-BCB6-694E-8B77-54578C53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37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E786A-1735-8944-9FB4-E821A41DA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21A2C-BD2B-4840-AA29-85E8422A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52B8D-44F5-424F-BD0B-FB33A5FE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51B3-FBCE-F948-B5B8-261B82FF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54995-18C9-A64E-868A-F2773864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595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B851-BE97-474C-B7AE-9813B52D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4877-07D0-A34A-A10F-BDF232BA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9841C-8F13-E445-B6C8-A7FD5C32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C4E7-2382-5645-AA78-6D186F76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37D67-9374-8C44-8133-B7319F9E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78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346D-A969-3E40-875A-A99BEF05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42A6F-52CA-504F-8871-AE6AC846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B1BE-0BD6-1B47-A91B-FDAD92FC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DFBD-1969-8047-8EAE-8504DF0B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93B7-07B2-304B-A892-8C0C6EA1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216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8CA0-5817-E54F-A8F0-A329F230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CF7EF-FC74-4D44-BF74-9EC83550F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70EAA-F1BD-E046-AA0B-A11724741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A8937-CCEF-F140-8E0E-9F88FB48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78991-B65F-4D41-B2FC-2EDA2753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9FA7C-9CF2-1B48-AFB7-27525C05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515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4778-4C16-9849-A9D5-034CFCB2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733D8-CE41-4144-ADE5-C9E39FA1B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FF09-FB36-EA49-8A3A-C30561A0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9F5BD-8C26-6E48-BA19-3FCEB21AD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C7E4A-8C73-2A41-A672-718154F1E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69E9C-2489-9C45-9F4C-C376F2AF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63DF4-AFE3-0A47-A380-3C4AE9C7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78A21-9186-4C4E-B0FB-2D4D860F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52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F642-A2D5-AA43-9E6E-961721E6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69507-69C1-7547-A2EA-62DAA524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9CB9F-1FD4-0B46-B1E0-3A049DCC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D6C57-FE66-0A42-89CD-0023798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75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94259-70C6-D442-94DE-CB4E294F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CB0AE-F9E7-2748-9C5E-CC562876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9FF8C-C594-DF45-BE70-933DAA47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421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A5AD-61A5-C143-B164-013B41BE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FF7C-04CA-1A41-BDE5-71EE7BFB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713E8-38A7-8445-819C-761448AC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7E3C0-71B8-884C-8AEB-009AEC6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F4D5F-8D77-4B4E-B5A4-BFC865A0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E9397-0548-2A45-B9B5-25EC5555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457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B97B-39FB-4240-BCA5-DED277AB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22EFD-EA80-EE45-8391-97C96873F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21737-95CE-914B-B43B-DC10898E0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29683-5793-874A-A045-4DBB8833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B01A3-D04F-D241-8E96-3617CCFA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7561C-E3FF-E942-86EE-0D74A323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36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65CBA-BCF5-624E-8B01-04821EB8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F74F5-884E-DD42-A6F1-1C1C6065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CBBF-994C-1E4B-91F8-EC53039B5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B2A7-1E58-EB46-999B-E0E1095FAE5D}" type="datetimeFigureOut">
              <a:rPr lang="x-none" smtClean="0"/>
              <a:t>16.07.2022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3BC92-EDB0-2F48-AA67-65C2796BA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62CB-7C59-5144-B55D-A101D12C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FA22F-48F4-DA4A-A765-BF7BD8339B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71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hot air balloons in the sky over a town&#10;&#10;Description automatically generated with medium confidence">
            <a:extLst>
              <a:ext uri="{FF2B5EF4-FFF2-40B4-BE49-F238E27FC236}">
                <a16:creationId xmlns:a16="http://schemas.microsoft.com/office/drawing/2014/main" id="{9ECD96B7-CDC7-A34B-8705-4296A5EE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" r="2" b="2"/>
          <a:stretch/>
        </p:blipFill>
        <p:spPr>
          <a:xfrm>
            <a:off x="8941217" y="4432861"/>
            <a:ext cx="3115587" cy="2108378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68992-A3D4-A042-A1D5-48BF7052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291" y="255503"/>
            <a:ext cx="1298234" cy="120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DAA257-042F-A54E-BD1B-E34FFBB7D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122" y="1602642"/>
            <a:ext cx="1205201" cy="120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4477A-0726-9E49-B72E-961DC7E0B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002" y="1533677"/>
            <a:ext cx="1805904" cy="12741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308003-4D67-854E-B719-5EE69F37CA9C}"/>
              </a:ext>
            </a:extLst>
          </p:cNvPr>
          <p:cNvSpPr/>
          <p:nvPr/>
        </p:nvSpPr>
        <p:spPr>
          <a:xfrm>
            <a:off x="432788" y="858104"/>
            <a:ext cx="6045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800" baseline="300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tr-TR" sz="2800" baseline="30000" dirty="0">
                <a:solidFill>
                  <a:srgbClr val="0070C0"/>
                </a:solidFill>
                <a:effectLst/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solidFill>
                  <a:srgbClr val="0070C0"/>
                </a:solidFill>
                <a:effectLst/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Beginners' Course </a:t>
            </a:r>
          </a:p>
          <a:p>
            <a:pPr>
              <a:spcAft>
                <a:spcPts val="0"/>
              </a:spcAft>
            </a:pPr>
            <a:r>
              <a:rPr lang="x-none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in Molecular Diagnostics</a:t>
            </a:r>
            <a:r>
              <a:rPr lang="tr-TR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tr-TR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(C-CMBC /IFCC)</a:t>
            </a:r>
            <a:r>
              <a:rPr lang="x-none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rgbClr val="0070C0"/>
                </a:solidFill>
                <a:latin typeface="Chalkduster" panose="03050602040202020205" pitchFamily="66" charset="77"/>
                <a:ea typeface="Calibri" panose="020F0502020204030204" pitchFamily="34" charset="0"/>
                <a:cs typeface="Calibri" panose="020F0502020204030204" pitchFamily="34" charset="0"/>
              </a:rPr>
              <a:t>Niğde, TR</a:t>
            </a:r>
            <a:endParaRPr lang="x-none" sz="2800" dirty="0">
              <a:solidFill>
                <a:srgbClr val="0070C0"/>
              </a:solidFill>
              <a:latin typeface="Chalkduster" panose="03050602040202020205" pitchFamily="66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D714F4-F84E-584C-9020-6B2453F73199}"/>
              </a:ext>
            </a:extLst>
          </p:cNvPr>
          <p:cNvSpPr/>
          <p:nvPr/>
        </p:nvSpPr>
        <p:spPr>
          <a:xfrm>
            <a:off x="516094" y="2737741"/>
            <a:ext cx="8690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The C-CMBC of IFCC in collaboration with the Turkish Biochemical Society  (TBS) and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Faculty of Medicine, </a:t>
            </a:r>
            <a:r>
              <a:rPr lang="en-US" dirty="0" err="1">
                <a:solidFill>
                  <a:srgbClr val="002060"/>
                </a:solidFill>
              </a:rPr>
              <a:t>Niğde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Ömer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Halisdemir</a:t>
            </a:r>
            <a:r>
              <a:rPr lang="en-US" dirty="0">
                <a:solidFill>
                  <a:srgbClr val="002060"/>
                </a:solidFill>
              </a:rPr>
              <a:t>  University will run a course for </a:t>
            </a:r>
            <a:r>
              <a:rPr lang="en-US" b="1" dirty="0">
                <a:solidFill>
                  <a:srgbClr val="002060"/>
                </a:solidFill>
              </a:rPr>
              <a:t>Beginners in Molecular Diagnostics </a:t>
            </a:r>
            <a:r>
              <a:rPr lang="en-US" dirty="0">
                <a:solidFill>
                  <a:srgbClr val="002060"/>
                </a:solidFill>
              </a:rPr>
              <a:t>in the basic techniques and procedures of designing, setting-up, performing  and validating of molecular  tests</a:t>
            </a:r>
            <a:r>
              <a:rPr lang="tr-TR" dirty="0">
                <a:solidFill>
                  <a:srgbClr val="002060"/>
                </a:solidFill>
              </a:rPr>
              <a:t>,</a:t>
            </a:r>
            <a:r>
              <a:rPr lang="en-US" dirty="0">
                <a:solidFill>
                  <a:srgbClr val="002060"/>
                </a:solidFill>
              </a:rPr>
              <a:t>  their application in  health care and quality assessments, between     4-10 September 2022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The course comprises lectures, lab work and seminars; participation is limited to 30 participants. 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http://moldiagnosticscourse2022.com  </a:t>
            </a:r>
            <a:endParaRPr lang="x-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CDF882-ECBC-D64E-9EF5-4362A72D73A1}"/>
              </a:ext>
            </a:extLst>
          </p:cNvPr>
          <p:cNvSpPr/>
          <p:nvPr/>
        </p:nvSpPr>
        <p:spPr>
          <a:xfrm>
            <a:off x="1186808" y="5924990"/>
            <a:ext cx="9236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Registration fee: 150 Euro (includes costs for lunches &amp; </a:t>
            </a:r>
            <a:r>
              <a:rPr lang="en-US" dirty="0" err="1">
                <a:solidFill>
                  <a:srgbClr val="002060"/>
                </a:solidFill>
              </a:rPr>
              <a:t>coffe</a:t>
            </a:r>
            <a:r>
              <a:rPr lang="tr-TR" dirty="0">
                <a:solidFill>
                  <a:srgbClr val="002060"/>
                </a:solidFill>
              </a:rPr>
              <a:t>e</a:t>
            </a:r>
            <a:r>
              <a:rPr lang="en-US" dirty="0">
                <a:solidFill>
                  <a:srgbClr val="002060"/>
                </a:solidFill>
              </a:rPr>
              <a:t>s)</a:t>
            </a:r>
          </a:p>
          <a:p>
            <a:r>
              <a:rPr lang="en-US" dirty="0">
                <a:solidFill>
                  <a:srgbClr val="002060"/>
                </a:solidFill>
              </a:rPr>
              <a:t>		            (not include</a:t>
            </a:r>
            <a:r>
              <a:rPr lang="tr-TR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 travel and accommodation)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B11A77-784E-0B4E-9751-17048673649A}"/>
              </a:ext>
            </a:extLst>
          </p:cNvPr>
          <p:cNvSpPr txBox="1"/>
          <p:nvPr/>
        </p:nvSpPr>
        <p:spPr>
          <a:xfrm flipV="1">
            <a:off x="2912882" y="3891903"/>
            <a:ext cx="2149589" cy="3315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x-none" dirty="0">
              <a:ln w="57150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2" name="Picture 1" descr="IFCC logo - Rev. 0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06" y="255503"/>
            <a:ext cx="1658112" cy="10454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A14EA3-0E12-9741-A158-9C655D23F26C}"/>
              </a:ext>
            </a:extLst>
          </p:cNvPr>
          <p:cNvSpPr/>
          <p:nvPr/>
        </p:nvSpPr>
        <p:spPr>
          <a:xfrm>
            <a:off x="1702570" y="5202150"/>
            <a:ext cx="9236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Applicants should contact the course </a:t>
            </a:r>
            <a:r>
              <a:rPr lang="en-US" dirty="0" err="1">
                <a:solidFill>
                  <a:srgbClr val="002060"/>
                </a:solidFill>
              </a:rPr>
              <a:t>co-ordinator</a:t>
            </a:r>
            <a:r>
              <a:rPr lang="en-US" dirty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Aylin Sepici </a:t>
            </a:r>
            <a:r>
              <a:rPr lang="en-US" dirty="0" err="1">
                <a:solidFill>
                  <a:srgbClr val="002060"/>
                </a:solidFill>
              </a:rPr>
              <a:t>Dinçel</a:t>
            </a:r>
            <a:r>
              <a:rPr lang="en-US" dirty="0">
                <a:solidFill>
                  <a:srgbClr val="002060"/>
                </a:solidFill>
              </a:rPr>
              <a:t> MD, PhD email: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asepicidincel@gmail.com</a:t>
            </a:r>
          </a:p>
        </p:txBody>
      </p:sp>
    </p:spTree>
    <p:extLst>
      <p:ext uri="{BB962C8B-B14F-4D97-AF65-F5344CB8AC3E}">
        <p14:creationId xmlns:p14="http://schemas.microsoft.com/office/powerpoint/2010/main" val="59496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153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Chalkduster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aylin sepici</dc:creator>
  <cp:lastModifiedBy>aylin sepici</cp:lastModifiedBy>
  <cp:revision>5</cp:revision>
  <dcterms:created xsi:type="dcterms:W3CDTF">2022-06-30T20:58:22Z</dcterms:created>
  <dcterms:modified xsi:type="dcterms:W3CDTF">2022-07-15T21:33:03Z</dcterms:modified>
</cp:coreProperties>
</file>