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3" r:id="rId8"/>
    <p:sldId id="261" r:id="rId9"/>
    <p:sldId id="287" r:id="rId10"/>
    <p:sldId id="285" r:id="rId11"/>
    <p:sldId id="266" r:id="rId12"/>
    <p:sldId id="269" r:id="rId13"/>
    <p:sldId id="289" r:id="rId14"/>
    <p:sldId id="290" r:id="rId15"/>
    <p:sldId id="286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68" r:id="rId25"/>
    <p:sldId id="259" r:id="rId26"/>
    <p:sldId id="258" r:id="rId27"/>
    <p:sldId id="278" r:id="rId28"/>
    <p:sldId id="279" r:id="rId29"/>
    <p:sldId id="280" r:id="rId30"/>
    <p:sldId id="282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37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2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92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36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5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228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57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65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97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09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5281-B303-4C56-80F3-2065AE36B02A}" type="datetimeFigureOut">
              <a:rPr lang="tr-TR" smtClean="0"/>
              <a:t>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9B7AC-FB37-48F7-A419-172648EB8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92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14818" y="248907"/>
            <a:ext cx="9144000" cy="2387600"/>
          </a:xfrm>
        </p:spPr>
        <p:txBody>
          <a:bodyPr/>
          <a:lstStyle/>
          <a:p>
            <a:r>
              <a:rPr lang="tr-TR" dirty="0" smtClean="0"/>
              <a:t>DA MOTORLARI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36728" y="4571029"/>
            <a:ext cx="9480645" cy="1979896"/>
          </a:xfrm>
        </p:spPr>
        <p:txBody>
          <a:bodyPr>
            <a:normAutofit/>
          </a:bodyPr>
          <a:lstStyle/>
          <a:p>
            <a:pPr algn="l"/>
            <a:r>
              <a:rPr lang="tr-TR" dirty="0" smtClean="0"/>
              <a:t>DOÇ. DR. ORHAN KAPLAN</a:t>
            </a:r>
          </a:p>
          <a:p>
            <a:pPr algn="l"/>
            <a:endParaRPr lang="tr-TR" dirty="0" smtClean="0"/>
          </a:p>
          <a:p>
            <a:pPr algn="l"/>
            <a:r>
              <a:rPr lang="tr-TR" dirty="0" smtClean="0"/>
              <a:t>EE-313 ELEKTRİK MAKİNALARI I</a:t>
            </a:r>
          </a:p>
          <a:p>
            <a:pPr algn="l"/>
            <a:r>
              <a:rPr lang="tr-TR" dirty="0" smtClean="0"/>
              <a:t>HAFTA 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558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354847" y="150125"/>
            <a:ext cx="11535358" cy="6564616"/>
            <a:chOff x="354847" y="150125"/>
            <a:chExt cx="11535358" cy="6564616"/>
          </a:xfrm>
        </p:grpSpPr>
        <p:grpSp>
          <p:nvGrpSpPr>
            <p:cNvPr id="7" name="Grup 6"/>
            <p:cNvGrpSpPr/>
            <p:nvPr/>
          </p:nvGrpSpPr>
          <p:grpSpPr>
            <a:xfrm>
              <a:off x="354847" y="150125"/>
              <a:ext cx="11000089" cy="6523631"/>
              <a:chOff x="0" y="230099"/>
              <a:chExt cx="10540082" cy="6517071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30099"/>
                <a:ext cx="5153288" cy="506880"/>
              </a:xfrm>
              <a:prstGeom prst="rect">
                <a:avLst/>
              </a:prstGeom>
            </p:spPr>
          </p:pic>
          <p:pic>
            <p:nvPicPr>
              <p:cNvPr id="5" name="Resim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721" y="874517"/>
                <a:ext cx="10039361" cy="2646606"/>
              </a:xfrm>
              <a:prstGeom prst="rect">
                <a:avLst/>
              </a:prstGeom>
            </p:spPr>
          </p:pic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6049" y="3562067"/>
                <a:ext cx="8368703" cy="3185103"/>
              </a:xfrm>
              <a:prstGeom prst="rect">
                <a:avLst/>
              </a:prstGeom>
            </p:spPr>
          </p:pic>
        </p:grp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4992" y="6278012"/>
              <a:ext cx="3545213" cy="436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42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04625" y="101737"/>
            <a:ext cx="11168426" cy="949142"/>
          </a:xfrm>
        </p:spPr>
        <p:txBody>
          <a:bodyPr/>
          <a:lstStyle/>
          <a:p>
            <a:r>
              <a:rPr lang="tr-TR" dirty="0" smtClean="0"/>
              <a:t>DA ŞÖNT MOTORUN LİNEER OLMAYAN ANALİZ</a:t>
            </a:r>
            <a:endParaRPr lang="tr-TR" dirty="0"/>
          </a:p>
        </p:txBody>
      </p:sp>
      <p:grpSp>
        <p:nvGrpSpPr>
          <p:cNvPr id="7" name="Grup 6"/>
          <p:cNvGrpSpPr/>
          <p:nvPr/>
        </p:nvGrpSpPr>
        <p:grpSpPr>
          <a:xfrm>
            <a:off x="3195843" y="2442949"/>
            <a:ext cx="4985990" cy="709685"/>
            <a:chOff x="104625" y="1277172"/>
            <a:chExt cx="4945046" cy="633513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625" y="1277172"/>
              <a:ext cx="2650752" cy="633513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3187" y="1277172"/>
              <a:ext cx="1556484" cy="633513"/>
            </a:xfrm>
            <a:prstGeom prst="rect">
              <a:avLst/>
            </a:prstGeom>
          </p:spPr>
        </p:pic>
      </p:grp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t="4065" b="-1"/>
          <a:stretch/>
        </p:blipFill>
        <p:spPr>
          <a:xfrm>
            <a:off x="296625" y="1201003"/>
            <a:ext cx="9031540" cy="124194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34" y="3152633"/>
            <a:ext cx="9533776" cy="36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4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0" y="18696"/>
            <a:ext cx="7264875" cy="6825656"/>
            <a:chOff x="0" y="18696"/>
            <a:chExt cx="7264875" cy="6825656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/>
            <a:srcRect b="6001"/>
            <a:stretch/>
          </p:blipFill>
          <p:spPr>
            <a:xfrm>
              <a:off x="77620" y="18696"/>
              <a:ext cx="6750247" cy="1496205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60432"/>
              <a:ext cx="7264875" cy="2821625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68409"/>
              <a:ext cx="6855163" cy="2575943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l="1932" r="7557"/>
          <a:stretch/>
        </p:blipFill>
        <p:spPr>
          <a:xfrm>
            <a:off x="7110484" y="470350"/>
            <a:ext cx="5072459" cy="41881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001301" y="573206"/>
            <a:ext cx="109183" cy="6114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60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409433" y="504673"/>
            <a:ext cx="11341290" cy="4312364"/>
            <a:chOff x="409433" y="504673"/>
            <a:chExt cx="11341290" cy="4312364"/>
          </a:xfrm>
        </p:grpSpPr>
        <p:sp>
          <p:nvSpPr>
            <p:cNvPr id="4" name="Dikdörtgen 3"/>
            <p:cNvSpPr/>
            <p:nvPr/>
          </p:nvSpPr>
          <p:spPr>
            <a:xfrm>
              <a:off x="409433" y="504673"/>
              <a:ext cx="11341290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tr-TR" sz="2000" b="1" dirty="0" err="1" smtClean="0"/>
                <a:t>Ex</a:t>
              </a:r>
              <a:r>
                <a:rPr lang="tr-TR" sz="2000" b="1" dirty="0" smtClean="0"/>
                <a:t>. 3. </a:t>
              </a:r>
              <a:r>
                <a:rPr lang="en-US" sz="2000" dirty="0" smtClean="0"/>
                <a:t>A </a:t>
              </a:r>
              <a:r>
                <a:rPr lang="en-US" sz="2000" dirty="0"/>
                <a:t>12 kW, 100 V, 1000 rpm dc shunt generator has armature resistance Ra =</a:t>
              </a:r>
              <a:r>
                <a:rPr lang="en-US" sz="2000" dirty="0" smtClean="0"/>
                <a:t>0</a:t>
              </a:r>
              <a:r>
                <a:rPr lang="tr-TR" sz="2000" dirty="0" smtClean="0"/>
                <a:t>,</a:t>
              </a:r>
              <a:r>
                <a:rPr lang="en-US" sz="2000" dirty="0" smtClean="0"/>
                <a:t>1 </a:t>
              </a:r>
              <a:r>
                <a:rPr lang="en-US" sz="2000" dirty="0"/>
                <a:t>Ω, shunt </a:t>
              </a:r>
              <a:r>
                <a:rPr lang="en-US" sz="2000" dirty="0" smtClean="0"/>
                <a:t>ﬁeld</a:t>
              </a:r>
              <a:r>
                <a:rPr lang="tr-TR" sz="2000" dirty="0" smtClean="0"/>
                <a:t> </a:t>
              </a:r>
              <a:r>
                <a:rPr lang="en-US" sz="2000" dirty="0" smtClean="0"/>
                <a:t>winding </a:t>
              </a:r>
              <a:r>
                <a:rPr lang="en-US" sz="2000" dirty="0"/>
                <a:t>resistance </a:t>
              </a:r>
              <a:r>
                <a:rPr lang="en-US" sz="2000" dirty="0" err="1"/>
                <a:t>R</a:t>
              </a:r>
              <a:r>
                <a:rPr lang="en-US" sz="2000" baseline="-25000" dirty="0" err="1"/>
                <a:t>fw</a:t>
              </a:r>
              <a:r>
                <a:rPr lang="en-US" sz="2000" dirty="0"/>
                <a:t> =80 Ω, and </a:t>
              </a:r>
              <a:r>
                <a:rPr lang="en-US" sz="2000" dirty="0" err="1"/>
                <a:t>N</a:t>
              </a:r>
              <a:r>
                <a:rPr lang="en-US" sz="2000" baseline="-25000" dirty="0" err="1"/>
                <a:t>f</a:t>
              </a:r>
              <a:r>
                <a:rPr lang="en-US" sz="2000" dirty="0"/>
                <a:t> =1200 turns per pole. The rated ﬁeld current </a:t>
              </a:r>
              <a:r>
                <a:rPr lang="en-US" sz="2000" dirty="0" smtClean="0"/>
                <a:t>is</a:t>
              </a:r>
              <a:r>
                <a:rPr lang="tr-TR" sz="2000" dirty="0" smtClean="0"/>
                <a:t> </a:t>
              </a:r>
              <a:r>
                <a:rPr lang="en-US" sz="2000" dirty="0" smtClean="0"/>
                <a:t>1 </a:t>
              </a:r>
              <a:r>
                <a:rPr lang="en-US" sz="2000" dirty="0"/>
                <a:t>ampere. The magnetization characteristic at 1000 rpm is shown in Fig. 4.24</a:t>
              </a:r>
              <a:r>
                <a:rPr lang="en-US" sz="2000" dirty="0" smtClean="0"/>
                <a:t>.</a:t>
              </a:r>
              <a:r>
                <a:rPr lang="tr-TR" sz="2000" dirty="0" smtClean="0"/>
                <a:t> </a:t>
              </a:r>
              <a:r>
                <a:rPr lang="en-US" sz="2000" dirty="0"/>
                <a:t>The dc machine </a:t>
              </a:r>
              <a:r>
                <a:rPr lang="en-US" sz="2000" dirty="0" smtClean="0"/>
                <a:t>is </a:t>
              </a:r>
              <a:r>
                <a:rPr lang="en-US" sz="2000" dirty="0"/>
                <a:t>connected to a 100 V dc </a:t>
              </a:r>
              <a:r>
                <a:rPr lang="en-US" sz="2000" dirty="0" smtClean="0"/>
                <a:t>supply</a:t>
              </a:r>
              <a:r>
                <a:rPr lang="tr-TR" sz="2000" dirty="0" smtClean="0"/>
                <a:t> </a:t>
              </a:r>
              <a:r>
                <a:rPr lang="en-US" sz="2000" dirty="0" smtClean="0"/>
                <a:t>and </a:t>
              </a:r>
              <a:r>
                <a:rPr lang="en-US" sz="2000" dirty="0"/>
                <a:t>is operated as a dc shunt motor. At no-load condition, the motor runs at 1000 rpm, and </a:t>
              </a:r>
              <a:r>
                <a:rPr lang="en-US" sz="2000" dirty="0" smtClean="0"/>
                <a:t>the</a:t>
              </a:r>
              <a:r>
                <a:rPr lang="tr-TR" sz="2000" dirty="0" smtClean="0"/>
                <a:t> </a:t>
              </a:r>
              <a:r>
                <a:rPr lang="en-US" sz="2000" dirty="0" smtClean="0"/>
                <a:t>armature </a:t>
              </a:r>
              <a:r>
                <a:rPr lang="en-US" sz="2000" dirty="0"/>
                <a:t>takes 6 amperes.</a:t>
              </a: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409433" y="2570268"/>
              <a:ext cx="103040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(a) Find the value of the resistance of the shunt ﬁeld control rheostat (</a:t>
              </a:r>
              <a:r>
                <a:rPr lang="en-US" sz="2000" dirty="0" err="1"/>
                <a:t>R</a:t>
              </a:r>
              <a:r>
                <a:rPr lang="en-US" sz="2000" baseline="-25000" dirty="0" err="1"/>
                <a:t>fc</a:t>
              </a:r>
              <a:r>
                <a:rPr lang="en-US" sz="2000" dirty="0"/>
                <a:t>).</a:t>
              </a:r>
            </a:p>
            <a:p>
              <a:r>
                <a:rPr lang="en-US" sz="2000" dirty="0"/>
                <a:t>(b) Find the rotational losses at 1000 rpm.</a:t>
              </a:r>
            </a:p>
            <a:p>
              <a:r>
                <a:rPr lang="en-US" sz="2000" dirty="0"/>
                <a:t>(c) Find the speed, electromagnetic torque, and efﬁciency of the motor when rated current</a:t>
              </a:r>
            </a:p>
            <a:p>
              <a:r>
                <a:rPr lang="en-US" sz="2000" dirty="0"/>
                <a:t>ﬂows in the armature.</a:t>
              </a:r>
            </a:p>
            <a:p>
              <a:r>
                <a:rPr lang="tr-TR" sz="2000" dirty="0" smtClean="0"/>
                <a:t>	</a:t>
              </a:r>
              <a:r>
                <a:rPr lang="en-US" sz="2000" dirty="0" smtClean="0"/>
                <a:t>(</a:t>
              </a:r>
              <a:r>
                <a:rPr lang="en-US" sz="2000" dirty="0"/>
                <a:t>i) Consider that the air gap ﬂux remains the same as that at no load.</a:t>
              </a:r>
            </a:p>
            <a:p>
              <a:r>
                <a:rPr lang="tr-TR" sz="2000" dirty="0" smtClean="0"/>
                <a:t>	</a:t>
              </a:r>
              <a:r>
                <a:rPr lang="en-US" sz="2000" dirty="0" smtClean="0"/>
                <a:t>(</a:t>
              </a:r>
              <a:r>
                <a:rPr lang="en-US" sz="2000" dirty="0"/>
                <a:t>ii) Consider that the air gap ﬂux is reduced by 5% when rated current ﬂows in the</a:t>
              </a:r>
            </a:p>
            <a:p>
              <a:r>
                <a:rPr lang="en-US" sz="2000" dirty="0"/>
                <a:t>armature because of armature </a:t>
              </a:r>
              <a:r>
                <a:rPr lang="en-US" sz="2000"/>
                <a:t>reaction</a:t>
              </a:r>
              <a:r>
                <a:rPr lang="en-US" sz="2000" smtClean="0"/>
                <a:t>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76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2402096" y="527249"/>
            <a:ext cx="6564750" cy="5969086"/>
            <a:chOff x="2402096" y="527249"/>
            <a:chExt cx="6564750" cy="5969086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2096" y="527249"/>
              <a:ext cx="6564750" cy="5360365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1907" y="6045958"/>
              <a:ext cx="5884939" cy="450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10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119134" y="1091819"/>
            <a:ext cx="11836305" cy="4804013"/>
            <a:chOff x="119134" y="1091819"/>
            <a:chExt cx="11836305" cy="4804013"/>
          </a:xfrm>
        </p:grpSpPr>
        <p:pic>
          <p:nvPicPr>
            <p:cNvPr id="4" name="Resim 3" descr="dc motor maximum power and its derivation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75"/>
            <a:stretch/>
          </p:blipFill>
          <p:spPr bwMode="auto">
            <a:xfrm>
              <a:off x="119134" y="1091820"/>
              <a:ext cx="6131541" cy="480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Resim 4" descr="dc motor maximum power and its derivation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934" r="6784"/>
            <a:stretch/>
          </p:blipFill>
          <p:spPr bwMode="auto">
            <a:xfrm>
              <a:off x="6155140" y="1091819"/>
              <a:ext cx="5800299" cy="48040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04625" y="101737"/>
            <a:ext cx="11168426" cy="949142"/>
          </a:xfrm>
        </p:spPr>
        <p:txBody>
          <a:bodyPr/>
          <a:lstStyle/>
          <a:p>
            <a:r>
              <a:rPr lang="tr-TR" dirty="0" smtClean="0"/>
              <a:t>DA MOTOR MAKSİMUM GÜÇ ŞARTLAR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97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04625" y="101737"/>
            <a:ext cx="11168426" cy="949142"/>
          </a:xfrm>
        </p:spPr>
        <p:txBody>
          <a:bodyPr/>
          <a:lstStyle/>
          <a:p>
            <a:r>
              <a:rPr lang="tr-TR" dirty="0" smtClean="0"/>
              <a:t>DA ŞÖNT MOTOR HIZ KONTROLÜ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1050879"/>
            <a:ext cx="3236426" cy="10377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5" y="2272944"/>
            <a:ext cx="5982276" cy="196819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875361" y="850639"/>
            <a:ext cx="150125" cy="591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l="1920"/>
          <a:stretch/>
        </p:blipFill>
        <p:spPr>
          <a:xfrm>
            <a:off x="6025486" y="803768"/>
            <a:ext cx="6166514" cy="227766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701" y="3257041"/>
            <a:ext cx="5484913" cy="27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6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996" y="-1"/>
            <a:ext cx="4227795" cy="338464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 flipH="1">
            <a:off x="7438030" y="40944"/>
            <a:ext cx="177421" cy="6741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996" y="3384644"/>
            <a:ext cx="4227795" cy="3398294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0" y="0"/>
            <a:ext cx="7379548" cy="6600412"/>
            <a:chOff x="0" y="0"/>
            <a:chExt cx="7379548" cy="6600412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4"/>
            <a:srcRect l="4420"/>
            <a:stretch/>
          </p:blipFill>
          <p:spPr>
            <a:xfrm>
              <a:off x="0" y="0"/>
              <a:ext cx="7379548" cy="5975729"/>
            </a:xfrm>
            <a:prstGeom prst="rect">
              <a:avLst/>
            </a:prstGeom>
          </p:spPr>
        </p:pic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64" y="5903089"/>
              <a:ext cx="6006761" cy="697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765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0" y="47769"/>
            <a:ext cx="9253183" cy="289162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2003" r="2130"/>
          <a:stretch/>
        </p:blipFill>
        <p:spPr>
          <a:xfrm>
            <a:off x="6523632" y="3196996"/>
            <a:ext cx="5612958" cy="344560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l="2616" r="2451"/>
          <a:stretch/>
        </p:blipFill>
        <p:spPr>
          <a:xfrm>
            <a:off x="84163" y="3343705"/>
            <a:ext cx="6302991" cy="2440243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6428098" y="2939389"/>
            <a:ext cx="95534" cy="3892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295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24" y="232012"/>
            <a:ext cx="8035707" cy="34119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21" y="1329448"/>
            <a:ext cx="7616711" cy="44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2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4875" y="169974"/>
            <a:ext cx="10515600" cy="1325563"/>
          </a:xfrm>
        </p:spPr>
        <p:txBody>
          <a:bodyPr/>
          <a:lstStyle/>
          <a:p>
            <a:r>
              <a:rPr lang="tr-TR" dirty="0" smtClean="0"/>
              <a:t>DA MOTORLARIN HIZ REGÜLASYONU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9274" y="1313853"/>
            <a:ext cx="3747198" cy="11623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878" y="1313853"/>
            <a:ext cx="4181396" cy="11623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67" y="1478866"/>
            <a:ext cx="2468411" cy="83237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67" y="2367068"/>
            <a:ext cx="4576557" cy="806715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5" y="3873420"/>
            <a:ext cx="396716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/>
          <a:srcRect l="11745" t="39984" r="42682" b="36161"/>
          <a:stretch>
            <a:fillRect/>
          </a:stretch>
        </p:blipFill>
        <p:spPr bwMode="auto">
          <a:xfrm>
            <a:off x="4659361" y="3438444"/>
            <a:ext cx="7365624" cy="3085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</p:pic>
      <p:sp>
        <p:nvSpPr>
          <p:cNvPr id="10" name="Metin kutusu 9"/>
          <p:cNvSpPr txBox="1"/>
          <p:nvPr/>
        </p:nvSpPr>
        <p:spPr>
          <a:xfrm>
            <a:off x="459467" y="3389935"/>
            <a:ext cx="252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Etiket değerleri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17835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4716" y="341194"/>
            <a:ext cx="115323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10101"/>
                </a:solidFill>
                <a:latin typeface="Times-Roman"/>
              </a:rPr>
              <a:t>I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f the m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o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tor i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s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operating at 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it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s 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rat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ed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voltage, 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field 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c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urrent,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and power, 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it will</a:t>
            </a:r>
            <a:r>
              <a:rPr lang="tr-TR" sz="2200" dirty="0" smtClean="0">
                <a:solidFill>
                  <a:srgbClr val="212121"/>
                </a:solidFill>
                <a:latin typeface="Times-Roman"/>
              </a:rPr>
              <a:t>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be 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turnin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g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at base </a:t>
            </a:r>
            <a:r>
              <a:rPr lang="en-US" sz="2200" dirty="0">
                <a:solidFill>
                  <a:srgbClr val="363636"/>
                </a:solidFill>
                <a:latin typeface="Times-Roman"/>
              </a:rPr>
              <a:t>speed. </a:t>
            </a:r>
            <a:r>
              <a:rPr lang="tr-TR" sz="2200" dirty="0">
                <a:solidFill>
                  <a:srgbClr val="363636"/>
                </a:solidFill>
                <a:latin typeface="Times-Roman"/>
              </a:rPr>
              <a:t>A</a:t>
            </a:r>
            <a:r>
              <a:rPr lang="tr-TR" sz="2200" dirty="0" smtClean="0">
                <a:solidFill>
                  <a:srgbClr val="363636"/>
                </a:solidFill>
                <a:latin typeface="Times-Roman"/>
              </a:rPr>
              <a:t>rmature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voltage </a:t>
            </a:r>
            <a:r>
              <a:rPr lang="en-US" sz="2200" dirty="0">
                <a:solidFill>
                  <a:srgbClr val="363636"/>
                </a:solidFill>
                <a:latin typeface="Times-Roman"/>
              </a:rPr>
              <a:t>control can control the speed of the</a:t>
            </a:r>
            <a:r>
              <a:rPr lang="tr-TR" sz="2200" dirty="0">
                <a:solidFill>
                  <a:srgbClr val="363636"/>
                </a:solidFill>
                <a:latin typeface="Times-Roman"/>
              </a:rPr>
              <a:t> </a:t>
            </a:r>
            <a:r>
              <a:rPr lang="en-US" sz="2200" dirty="0">
                <a:solidFill>
                  <a:srgbClr val="363636"/>
                </a:solidFill>
                <a:latin typeface="Times-Roman"/>
              </a:rPr>
              <a:t>motor for speeds below base speed but not for speeds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above base 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speed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. T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o</a:t>
            </a:r>
            <a:r>
              <a:rPr lang="tr-TR" sz="2200" dirty="0" smtClean="0">
                <a:solidFill>
                  <a:srgbClr val="4C4C4C"/>
                </a:solidFill>
                <a:latin typeface="Times-Roman"/>
              </a:rPr>
              <a:t>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achieve a 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speed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faster 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than ba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se speed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by armature voltage 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co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ntrol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would require</a:t>
            </a:r>
            <a:r>
              <a:rPr lang="tr-TR" sz="2200" dirty="0" smtClean="0">
                <a:solidFill>
                  <a:srgbClr val="363636"/>
                </a:solidFill>
                <a:latin typeface="Times-Roman"/>
              </a:rPr>
              <a:t>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excessive </a:t>
            </a:r>
            <a:r>
              <a:rPr lang="tr-TR" sz="2200" dirty="0" err="1" smtClean="0">
                <a:solidFill>
                  <a:srgbClr val="363636"/>
                </a:solidFill>
                <a:latin typeface="Times-Roman"/>
              </a:rPr>
              <a:t>arm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ature voltage,</a:t>
            </a:r>
            <a:r>
              <a:rPr lang="tr-TR" sz="2200" dirty="0" smtClean="0">
                <a:solidFill>
                  <a:srgbClr val="363636"/>
                </a:solidFill>
                <a:latin typeface="Times-Roman"/>
              </a:rPr>
              <a:t>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possibly damaging 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th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e 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a</a:t>
            </a:r>
            <a:r>
              <a:rPr lang="tr-TR" sz="2200" dirty="0" err="1" smtClean="0">
                <a:solidFill>
                  <a:srgbClr val="363636"/>
                </a:solidFill>
                <a:latin typeface="Times-Roman"/>
              </a:rPr>
              <a:t>rm</a:t>
            </a:r>
            <a:r>
              <a:rPr lang="en-US" sz="2200" dirty="0" smtClean="0">
                <a:solidFill>
                  <a:srgbClr val="363636"/>
                </a:solidFill>
                <a:latin typeface="Times-Roman"/>
              </a:rPr>
              <a:t>ature 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c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ir</a:t>
            </a:r>
            <a:r>
              <a:rPr lang="en-US" sz="2200" dirty="0" smtClean="0">
                <a:solidFill>
                  <a:srgbClr val="4C4C4C"/>
                </a:solidFill>
                <a:latin typeface="Times-Roman"/>
              </a:rPr>
              <a:t>c</a:t>
            </a:r>
            <a:r>
              <a:rPr lang="en-US" sz="2200" dirty="0" smtClean="0">
                <a:solidFill>
                  <a:srgbClr val="212121"/>
                </a:solidFill>
                <a:latin typeface="Times-Roman"/>
              </a:rPr>
              <a:t>uit.</a:t>
            </a:r>
            <a:r>
              <a:rPr lang="en-US" sz="22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40" y="2403297"/>
            <a:ext cx="10225398" cy="44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4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387"/>
          <a:stretch/>
        </p:blipFill>
        <p:spPr>
          <a:xfrm>
            <a:off x="1282889" y="245659"/>
            <a:ext cx="8960363" cy="29342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815" y="3568604"/>
            <a:ext cx="5290681" cy="28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05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705"/>
          <a:stretch/>
        </p:blipFill>
        <p:spPr>
          <a:xfrm>
            <a:off x="2364031" y="416112"/>
            <a:ext cx="6507014" cy="61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7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4" y="170029"/>
            <a:ext cx="5945093" cy="21579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4" y="2469036"/>
            <a:ext cx="5854612" cy="323572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902" y="226537"/>
            <a:ext cx="6092950" cy="266994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114197" y="170029"/>
            <a:ext cx="109182" cy="6687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/>
          <a:srcRect r="2239"/>
          <a:stretch/>
        </p:blipFill>
        <p:spPr>
          <a:xfrm>
            <a:off x="7055892" y="2896482"/>
            <a:ext cx="4320053" cy="37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0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8" y="0"/>
            <a:ext cx="8693624" cy="14835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b="47491"/>
          <a:stretch/>
        </p:blipFill>
        <p:spPr>
          <a:xfrm>
            <a:off x="637285" y="1483554"/>
            <a:ext cx="7954869" cy="194315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84" y="3725838"/>
            <a:ext cx="7954869" cy="275623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530" y="1709982"/>
            <a:ext cx="1970041" cy="2015856"/>
          </a:xfrm>
          <a:prstGeom prst="rect">
            <a:avLst/>
          </a:prstGeom>
        </p:spPr>
      </p:pic>
      <p:cxnSp>
        <p:nvCxnSpPr>
          <p:cNvPr id="9" name="Düz Bağlayıcı 8"/>
          <p:cNvCxnSpPr/>
          <p:nvPr/>
        </p:nvCxnSpPr>
        <p:spPr>
          <a:xfrm flipV="1">
            <a:off x="518615" y="1447203"/>
            <a:ext cx="10631606" cy="36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518615" y="3703051"/>
            <a:ext cx="10631606" cy="36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783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04625" y="101737"/>
            <a:ext cx="6241584" cy="758072"/>
          </a:xfrm>
        </p:spPr>
        <p:txBody>
          <a:bodyPr/>
          <a:lstStyle/>
          <a:p>
            <a:r>
              <a:rPr lang="tr-TR" dirty="0" smtClean="0"/>
              <a:t>DA SERİ MOTOR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67" y="1156718"/>
            <a:ext cx="6318558" cy="33366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105" y="250738"/>
            <a:ext cx="4374231" cy="58065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316495" y="101737"/>
            <a:ext cx="136478" cy="6572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119" y="909457"/>
            <a:ext cx="2483587" cy="62089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/>
          <a:srcRect l="42985" t="31356" r="43528" b="52548"/>
          <a:stretch/>
        </p:blipFill>
        <p:spPr>
          <a:xfrm>
            <a:off x="7021773" y="1416228"/>
            <a:ext cx="1542198" cy="54591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/>
          <a:srcRect t="29081"/>
          <a:stretch/>
        </p:blipFill>
        <p:spPr>
          <a:xfrm>
            <a:off x="7021773" y="1965277"/>
            <a:ext cx="3768896" cy="62714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2119" y="2396663"/>
            <a:ext cx="5299881" cy="57749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925" y="2850597"/>
            <a:ext cx="5577529" cy="3906727"/>
          </a:xfrm>
          <a:prstGeom prst="rect">
            <a:avLst/>
          </a:prstGeom>
        </p:spPr>
      </p:pic>
      <p:cxnSp>
        <p:nvCxnSpPr>
          <p:cNvPr id="16" name="Düz Bağlayıcı 15"/>
          <p:cNvCxnSpPr/>
          <p:nvPr/>
        </p:nvCxnSpPr>
        <p:spPr>
          <a:xfrm flipV="1">
            <a:off x="6622423" y="2423959"/>
            <a:ext cx="5387607" cy="26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85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9" y="42223"/>
            <a:ext cx="10072048" cy="16637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24" y="1678675"/>
            <a:ext cx="9426910" cy="51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55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2896" t="2300" r="3912"/>
          <a:stretch/>
        </p:blipFill>
        <p:spPr>
          <a:xfrm>
            <a:off x="54592" y="559557"/>
            <a:ext cx="6259006" cy="595478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566" r="2053"/>
          <a:stretch/>
        </p:blipFill>
        <p:spPr>
          <a:xfrm>
            <a:off x="6509984" y="2047196"/>
            <a:ext cx="5581934" cy="44671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90" y="191028"/>
            <a:ext cx="4899546" cy="137846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6369697" y="655092"/>
            <a:ext cx="114498" cy="5349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16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8" y="149343"/>
            <a:ext cx="7092568" cy="7514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8" y="1245319"/>
            <a:ext cx="3308947" cy="61416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8" y="1763944"/>
            <a:ext cx="1725875" cy="108154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8" y="2872253"/>
            <a:ext cx="4557784" cy="92913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22" y="811666"/>
            <a:ext cx="1474138" cy="62985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612" y="3708684"/>
            <a:ext cx="1108880" cy="83166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7056" y="3702535"/>
            <a:ext cx="1858689" cy="93666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22" y="4631670"/>
            <a:ext cx="2430556" cy="1053241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131558" y="900752"/>
            <a:ext cx="232012" cy="5841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4019" y="879680"/>
            <a:ext cx="6588297" cy="2677824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2536" y="4540344"/>
            <a:ext cx="5367338" cy="147374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9979" y="3557504"/>
            <a:ext cx="6662021" cy="5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1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62" y="301459"/>
            <a:ext cx="9923556" cy="30968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36" y="3885252"/>
            <a:ext cx="5367338" cy="14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4875" y="169974"/>
            <a:ext cx="10854528" cy="1325563"/>
          </a:xfrm>
        </p:spPr>
        <p:txBody>
          <a:bodyPr/>
          <a:lstStyle/>
          <a:p>
            <a:r>
              <a:rPr lang="tr-TR" dirty="0" smtClean="0"/>
              <a:t>DA MOTORLARIN ELEKTRİK DEVRE MODELLERİ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6" y="1495536"/>
            <a:ext cx="6040387" cy="401548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r="13665"/>
          <a:stretch/>
        </p:blipFill>
        <p:spPr>
          <a:xfrm>
            <a:off x="6337081" y="1359056"/>
            <a:ext cx="5296119" cy="435016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147940" y="5620205"/>
            <a:ext cx="309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Yabancı uyartımlı DA motor</a:t>
            </a:r>
            <a:endParaRPr lang="tr-TR" sz="20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8541804" y="5555646"/>
            <a:ext cx="309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Şönt DA motor</a:t>
            </a:r>
            <a:endParaRPr lang="tr-TR" sz="2000" b="1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999" y="5611242"/>
            <a:ext cx="3074247" cy="8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79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108" y="160408"/>
            <a:ext cx="10515600" cy="904117"/>
          </a:xfrm>
        </p:spPr>
        <p:txBody>
          <a:bodyPr/>
          <a:lstStyle/>
          <a:p>
            <a:r>
              <a:rPr lang="tr-TR" b="1" dirty="0" smtClean="0"/>
              <a:t>Kompund DA Motor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8" y="1529260"/>
            <a:ext cx="6615500" cy="27970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846" y="1461376"/>
            <a:ext cx="5108443" cy="293284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824" y="4445508"/>
            <a:ext cx="8934132" cy="69113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54" y="5255807"/>
            <a:ext cx="3681217" cy="65367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352" y="5219786"/>
            <a:ext cx="1924334" cy="137939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69" y="4972720"/>
            <a:ext cx="3761456" cy="18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7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28171" y="655093"/>
            <a:ext cx="11335657" cy="868589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sz="32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28171" y="2042296"/>
            <a:ext cx="11019971" cy="2685143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Machinery Fundamentals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Stephen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Chapman</a:t>
            </a:r>
            <a:endParaRPr lang="tr-T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Machines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Electronics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C. SEN</a:t>
            </a:r>
            <a:endParaRPr lang="tr-T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Electromechanical Energy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Jacek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 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Gieras</a:t>
            </a:r>
            <a:endParaRPr lang="tr-T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Machines with MATLAB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Turan Gönen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7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4875" y="169974"/>
            <a:ext cx="11168426" cy="1325563"/>
          </a:xfrm>
        </p:spPr>
        <p:txBody>
          <a:bodyPr/>
          <a:lstStyle/>
          <a:p>
            <a:r>
              <a:rPr lang="tr-TR" dirty="0" smtClean="0"/>
              <a:t>DA MOTORLARIN TERMİNAL KARAKTERİSTİKLERİ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061"/>
          <a:stretch/>
        </p:blipFill>
        <p:spPr>
          <a:xfrm>
            <a:off x="404875" y="1296538"/>
            <a:ext cx="10683880" cy="266499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5" y="4222416"/>
            <a:ext cx="2867294" cy="63303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281" y="4345247"/>
            <a:ext cx="3550996" cy="60934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75" y="5116340"/>
            <a:ext cx="1958495" cy="84868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357" y="5088095"/>
            <a:ext cx="3550996" cy="107440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4277" y="5003478"/>
            <a:ext cx="3350682" cy="10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4875" y="169974"/>
            <a:ext cx="11168426" cy="1325563"/>
          </a:xfrm>
        </p:spPr>
        <p:txBody>
          <a:bodyPr/>
          <a:lstStyle/>
          <a:p>
            <a:r>
              <a:rPr lang="tr-TR" dirty="0" smtClean="0"/>
              <a:t>DA ŞÖNT MOTOR ÇIKIŞ KARAKTERİSTİĞİ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570" y="1495536"/>
            <a:ext cx="3465387" cy="111118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5" y="2821100"/>
            <a:ext cx="5110445" cy="340265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088" y="2821100"/>
            <a:ext cx="5053936" cy="34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05" y="3186295"/>
            <a:ext cx="5592596" cy="356812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42" y="122828"/>
            <a:ext cx="9509509" cy="30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6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3" y="15565"/>
            <a:ext cx="8427124" cy="85554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" y="871110"/>
            <a:ext cx="5125660" cy="31245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77" y="4006683"/>
            <a:ext cx="5256341" cy="2851317"/>
          </a:xfrm>
          <a:prstGeom prst="rect">
            <a:avLst/>
          </a:prstGeom>
        </p:spPr>
      </p:pic>
      <p:sp>
        <p:nvSpPr>
          <p:cNvPr id="11" name="Akış Çizelgesi: İşlem 10"/>
          <p:cNvSpPr/>
          <p:nvPr/>
        </p:nvSpPr>
        <p:spPr>
          <a:xfrm>
            <a:off x="5923122" y="1187355"/>
            <a:ext cx="95535" cy="54318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604" y="1187355"/>
            <a:ext cx="5454006" cy="31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8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6" y="197862"/>
            <a:ext cx="5829038" cy="452638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3"/>
          <a:srcRect r="3675"/>
          <a:stretch/>
        </p:blipFill>
        <p:spPr>
          <a:xfrm>
            <a:off x="5932650" y="197862"/>
            <a:ext cx="6200210" cy="57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1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2" y="1001823"/>
            <a:ext cx="8106239" cy="500498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4" y="237597"/>
            <a:ext cx="4401255" cy="51302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722462" y="6027174"/>
            <a:ext cx="4954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Shunt dc </a:t>
            </a:r>
            <a:r>
              <a:rPr lang="en-US" sz="2400" dirty="0" smtClean="0"/>
              <a:t>machine </a:t>
            </a:r>
            <a:r>
              <a:rPr lang="en-US" sz="2400" dirty="0"/>
              <a:t>equivalent circuit.</a:t>
            </a:r>
          </a:p>
        </p:txBody>
      </p:sp>
    </p:spTree>
    <p:extLst>
      <p:ext uri="{BB962C8B-B14F-4D97-AF65-F5344CB8AC3E}">
        <p14:creationId xmlns:p14="http://schemas.microsoft.com/office/powerpoint/2010/main" val="831965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338</Words>
  <Application>Microsoft Office PowerPoint</Application>
  <PresentationFormat>Geniş ekran</PresentationFormat>
  <Paragraphs>32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Times-Roman</vt:lpstr>
      <vt:lpstr>Office Teması</vt:lpstr>
      <vt:lpstr>DA MOTORLARI</vt:lpstr>
      <vt:lpstr>DA MOTORLARIN HIZ REGÜLASYONU</vt:lpstr>
      <vt:lpstr>DA MOTORLARIN ELEKTRİK DEVRE MODELLERİ</vt:lpstr>
      <vt:lpstr>DA MOTORLARIN TERMİNAL KARAKTERİSTİKLERİ</vt:lpstr>
      <vt:lpstr>DA ŞÖNT MOTOR ÇIKIŞ KARAKTERİSTİĞİ</vt:lpstr>
      <vt:lpstr>PowerPoint Sunusu</vt:lpstr>
      <vt:lpstr>PowerPoint Sunusu</vt:lpstr>
      <vt:lpstr>PowerPoint Sunusu</vt:lpstr>
      <vt:lpstr>PowerPoint Sunusu</vt:lpstr>
      <vt:lpstr>PowerPoint Sunusu</vt:lpstr>
      <vt:lpstr>DA ŞÖNT MOTORUN LİNEER OLMAYAN ANALİZ</vt:lpstr>
      <vt:lpstr>PowerPoint Sunusu</vt:lpstr>
      <vt:lpstr>PowerPoint Sunusu</vt:lpstr>
      <vt:lpstr>PowerPoint Sunusu</vt:lpstr>
      <vt:lpstr>DA MOTOR MAKSİMUM GÜÇ ŞARTLAR</vt:lpstr>
      <vt:lpstr>DA ŞÖNT MOTOR HIZ KONTROLÜ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DA SERİ MOTOR</vt:lpstr>
      <vt:lpstr>PowerPoint Sunusu</vt:lpstr>
      <vt:lpstr>PowerPoint Sunusu</vt:lpstr>
      <vt:lpstr>PowerPoint Sunusu</vt:lpstr>
      <vt:lpstr>PowerPoint Sunusu</vt:lpstr>
      <vt:lpstr>Kompund DA Motor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MOTORLARI</dc:title>
  <dc:creator>okaplan</dc:creator>
  <cp:lastModifiedBy>okaplan</cp:lastModifiedBy>
  <cp:revision>56</cp:revision>
  <dcterms:created xsi:type="dcterms:W3CDTF">2018-10-29T17:09:15Z</dcterms:created>
  <dcterms:modified xsi:type="dcterms:W3CDTF">2022-11-07T06:38:04Z</dcterms:modified>
</cp:coreProperties>
</file>