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57" r:id="rId3"/>
    <p:sldId id="258" r:id="rId4"/>
    <p:sldId id="260" r:id="rId5"/>
    <p:sldId id="262" r:id="rId6"/>
    <p:sldId id="259" r:id="rId7"/>
    <p:sldId id="263" r:id="rId8"/>
    <p:sldId id="264" r:id="rId9"/>
    <p:sldId id="265" r:id="rId10"/>
    <p:sldId id="267" r:id="rId11"/>
    <p:sldId id="268" r:id="rId12"/>
    <p:sldId id="269" r:id="rId13"/>
    <p:sldId id="273" r:id="rId14"/>
    <p:sldId id="274" r:id="rId15"/>
    <p:sldId id="275" r:id="rId16"/>
    <p:sldId id="270" r:id="rId17"/>
    <p:sldId id="271" r:id="rId18"/>
    <p:sldId id="272" r:id="rId19"/>
    <p:sldId id="266"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2"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37" r:id="rId49"/>
    <p:sldId id="341" r:id="rId50"/>
    <p:sldId id="305" r:id="rId51"/>
    <p:sldId id="306" r:id="rId52"/>
    <p:sldId id="307" r:id="rId53"/>
    <p:sldId id="308" r:id="rId54"/>
    <p:sldId id="342" r:id="rId55"/>
    <p:sldId id="343" r:id="rId56"/>
    <p:sldId id="344" r:id="rId57"/>
    <p:sldId id="309" r:id="rId58"/>
    <p:sldId id="349" r:id="rId59"/>
    <p:sldId id="350" r:id="rId60"/>
    <p:sldId id="351" r:id="rId61"/>
    <p:sldId id="352" r:id="rId62"/>
    <p:sldId id="353" r:id="rId63"/>
    <p:sldId id="354" r:id="rId64"/>
    <p:sldId id="356" r:id="rId65"/>
    <p:sldId id="357" r:id="rId66"/>
    <p:sldId id="358" r:id="rId67"/>
    <p:sldId id="359" r:id="rId68"/>
    <p:sldId id="310" r:id="rId69"/>
    <p:sldId id="311" r:id="rId70"/>
    <p:sldId id="312" r:id="rId71"/>
    <p:sldId id="313" r:id="rId72"/>
    <p:sldId id="314" r:id="rId73"/>
    <p:sldId id="315" r:id="rId74"/>
    <p:sldId id="316" r:id="rId75"/>
    <p:sldId id="317" r:id="rId76"/>
    <p:sldId id="318" r:id="rId77"/>
    <p:sldId id="319" r:id="rId78"/>
    <p:sldId id="329" r:id="rId79"/>
    <p:sldId id="322" r:id="rId80"/>
    <p:sldId id="323" r:id="rId81"/>
    <p:sldId id="321" r:id="rId82"/>
    <p:sldId id="324" r:id="rId83"/>
    <p:sldId id="326" r:id="rId84"/>
    <p:sldId id="327" r:id="rId85"/>
    <p:sldId id="328" r:id="rId86"/>
    <p:sldId id="330" r:id="rId87"/>
    <p:sldId id="346" r:id="rId88"/>
    <p:sldId id="331" r:id="rId89"/>
    <p:sldId id="360" r:id="rId90"/>
    <p:sldId id="345" r:id="rId91"/>
    <p:sldId id="361" r:id="rId92"/>
    <p:sldId id="332" r:id="rId93"/>
    <p:sldId id="333" r:id="rId94"/>
    <p:sldId id="334" r:id="rId95"/>
    <p:sldId id="335" r:id="rId96"/>
    <p:sldId id="336" r:id="rId97"/>
    <p:sldId id="347"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18652-54B4-4700-9376-3C76D408E995}" type="datetimeFigureOut">
              <a:rPr lang="tr-TR" smtClean="0"/>
              <a:t>28.11.2022</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FB096-15C8-45B4-8425-C98FCA4BCFF3}" type="slidenum">
              <a:rPr lang="tr-TR" smtClean="0"/>
              <a:t>‹#›</a:t>
            </a:fld>
            <a:endParaRPr lang="tr-TR" dirty="0"/>
          </a:p>
        </p:txBody>
      </p:sp>
    </p:spTree>
    <p:extLst>
      <p:ext uri="{BB962C8B-B14F-4D97-AF65-F5344CB8AC3E}">
        <p14:creationId xmlns:p14="http://schemas.microsoft.com/office/powerpoint/2010/main" val="318240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BFB096-15C8-45B4-8425-C98FCA4BCFF3}" type="slidenum">
              <a:rPr lang="tr-TR" smtClean="0"/>
              <a:t>14</a:t>
            </a:fld>
            <a:endParaRPr lang="tr-TR" dirty="0"/>
          </a:p>
        </p:txBody>
      </p:sp>
    </p:spTree>
    <p:extLst>
      <p:ext uri="{BB962C8B-B14F-4D97-AF65-F5344CB8AC3E}">
        <p14:creationId xmlns:p14="http://schemas.microsoft.com/office/powerpoint/2010/main" val="356042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BFB096-15C8-45B4-8425-C98FCA4BCFF3}" type="slidenum">
              <a:rPr lang="tr-TR" smtClean="0"/>
              <a:t>24</a:t>
            </a:fld>
            <a:endParaRPr lang="tr-TR" dirty="0"/>
          </a:p>
        </p:txBody>
      </p:sp>
    </p:spTree>
    <p:extLst>
      <p:ext uri="{BB962C8B-B14F-4D97-AF65-F5344CB8AC3E}">
        <p14:creationId xmlns:p14="http://schemas.microsoft.com/office/powerpoint/2010/main" val="134436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BFB096-15C8-45B4-8425-C98FCA4BCFF3}" type="slidenum">
              <a:rPr lang="tr-TR" smtClean="0"/>
              <a:t>78</a:t>
            </a:fld>
            <a:endParaRPr lang="tr-TR" dirty="0"/>
          </a:p>
        </p:txBody>
      </p:sp>
    </p:spTree>
    <p:extLst>
      <p:ext uri="{BB962C8B-B14F-4D97-AF65-F5344CB8AC3E}">
        <p14:creationId xmlns:p14="http://schemas.microsoft.com/office/powerpoint/2010/main" val="202296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BFB096-15C8-45B4-8425-C98FCA4BCFF3}" type="slidenum">
              <a:rPr lang="tr-TR" smtClean="0"/>
              <a:t>92</a:t>
            </a:fld>
            <a:endParaRPr lang="tr-TR" dirty="0"/>
          </a:p>
        </p:txBody>
      </p:sp>
    </p:spTree>
    <p:extLst>
      <p:ext uri="{BB962C8B-B14F-4D97-AF65-F5344CB8AC3E}">
        <p14:creationId xmlns:p14="http://schemas.microsoft.com/office/powerpoint/2010/main" val="26094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30372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385569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287306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211061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15923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258789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346137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138528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4248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375558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D34782-F318-43C3-A7C5-FA16A31BA204}" type="datetimeFigureOut">
              <a:rPr lang="tr-TR" smtClean="0"/>
              <a:t>28.11.2022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35EB381-B619-4CA0-A495-93A35470AB30}" type="slidenum">
              <a:rPr lang="tr-TR" smtClean="0"/>
              <a:t>‹#›</a:t>
            </a:fld>
            <a:endParaRPr lang="tr-TR" dirty="0"/>
          </a:p>
        </p:txBody>
      </p:sp>
    </p:spTree>
    <p:extLst>
      <p:ext uri="{BB962C8B-B14F-4D97-AF65-F5344CB8AC3E}">
        <p14:creationId xmlns:p14="http://schemas.microsoft.com/office/powerpoint/2010/main" val="5775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4782-F318-43C3-A7C5-FA16A31BA204}" type="datetimeFigureOut">
              <a:rPr lang="tr-TR" smtClean="0"/>
              <a:t>28.11.2022</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EB381-B619-4CA0-A495-93A35470AB30}" type="slidenum">
              <a:rPr lang="tr-TR" smtClean="0"/>
              <a:t>‹#›</a:t>
            </a:fld>
            <a:endParaRPr lang="tr-TR" dirty="0"/>
          </a:p>
        </p:txBody>
      </p:sp>
    </p:spTree>
    <p:extLst>
      <p:ext uri="{BB962C8B-B14F-4D97-AF65-F5344CB8AC3E}">
        <p14:creationId xmlns:p14="http://schemas.microsoft.com/office/powerpoint/2010/main" val="2068229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3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3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3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4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4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4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4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 Id="rId9" Type="http://schemas.openxmlformats.org/officeDocument/2006/relationships/image" Target="../media/image168.png"/></Relationships>
</file>

<file path=ppt/slides/_rels/slide51.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5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182.png"/></Relationships>
</file>

<file path=ppt/slides/_rels/slide5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2.xml"/><Relationship Id="rId5" Type="http://schemas.openxmlformats.org/officeDocument/2006/relationships/image" Target="../media/image188.png"/><Relationship Id="rId4" Type="http://schemas.openxmlformats.org/officeDocument/2006/relationships/image" Target="../media/image187.png"/></Relationships>
</file>

<file path=ppt/slides/_rels/slide5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2.xml"/><Relationship Id="rId5" Type="http://schemas.openxmlformats.org/officeDocument/2006/relationships/image" Target="../media/image192.png"/><Relationship Id="rId4" Type="http://schemas.openxmlformats.org/officeDocument/2006/relationships/image" Target="../media/image191.png"/></Relationships>
</file>

<file path=ppt/slides/_rels/slide56.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9.png"/></Relationships>
</file>

<file path=ppt/slides/_rels/slide73.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2.xml"/><Relationship Id="rId5" Type="http://schemas.openxmlformats.org/officeDocument/2006/relationships/image" Target="../media/image224.png"/><Relationship Id="rId4" Type="http://schemas.openxmlformats.org/officeDocument/2006/relationships/image" Target="../media/image223.png"/></Relationships>
</file>

<file path=ppt/slides/_rels/slide74.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2.xml"/><Relationship Id="rId4" Type="http://schemas.openxmlformats.org/officeDocument/2006/relationships/image" Target="../media/image227.png"/></Relationships>
</file>

<file path=ppt/slides/_rels/slide75.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2.xml"/><Relationship Id="rId5" Type="http://schemas.openxmlformats.org/officeDocument/2006/relationships/image" Target="../media/image231.png"/><Relationship Id="rId4" Type="http://schemas.openxmlformats.org/officeDocument/2006/relationships/image" Target="../media/image230.png"/></Relationships>
</file>

<file path=ppt/slides/_rels/slide76.xml.rels><?xml version="1.0" encoding="UTF-8" standalone="yes"?>
<Relationships xmlns="http://schemas.openxmlformats.org/package/2006/relationships"><Relationship Id="rId3" Type="http://schemas.openxmlformats.org/officeDocument/2006/relationships/image" Target="../media/image233.png"/><Relationship Id="rId7" Type="http://schemas.openxmlformats.org/officeDocument/2006/relationships/image" Target="../media/image237.png"/><Relationship Id="rId2"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236.png"/><Relationship Id="rId5" Type="http://schemas.openxmlformats.org/officeDocument/2006/relationships/image" Target="../media/image235.png"/><Relationship Id="rId4" Type="http://schemas.openxmlformats.org/officeDocument/2006/relationships/image" Target="../media/image234.png"/></Relationships>
</file>

<file path=ppt/slides/_rels/slide77.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1.png"/></Relationships>
</file>

<file path=ppt/slides/_rels/slide79.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6.png"/><Relationship Id="rId7" Type="http://schemas.openxmlformats.org/officeDocument/2006/relationships/image" Target="../media/image250.png"/><Relationship Id="rId2" Type="http://schemas.openxmlformats.org/officeDocument/2006/relationships/image" Target="../media/image245.png"/><Relationship Id="rId1" Type="http://schemas.openxmlformats.org/officeDocument/2006/relationships/slideLayout" Target="../slideLayouts/slideLayout2.xml"/><Relationship Id="rId6" Type="http://schemas.openxmlformats.org/officeDocument/2006/relationships/image" Target="../media/image249.png"/><Relationship Id="rId5" Type="http://schemas.openxmlformats.org/officeDocument/2006/relationships/image" Target="../media/image248.png"/><Relationship Id="rId4" Type="http://schemas.openxmlformats.org/officeDocument/2006/relationships/image" Target="../media/image247.png"/></Relationships>
</file>

<file path=ppt/slides/_rels/slide82.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252.png"/><Relationship Id="rId1" Type="http://schemas.openxmlformats.org/officeDocument/2006/relationships/slideLayout" Target="../slideLayouts/slideLayout2.xml"/><Relationship Id="rId5" Type="http://schemas.openxmlformats.org/officeDocument/2006/relationships/image" Target="../media/image255.png"/><Relationship Id="rId4" Type="http://schemas.openxmlformats.org/officeDocument/2006/relationships/image" Target="../media/image254.png"/></Relationships>
</file>

<file path=ppt/slides/_rels/slide84.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2.xml"/><Relationship Id="rId4" Type="http://schemas.openxmlformats.org/officeDocument/2006/relationships/image" Target="../media/image258.png"/></Relationships>
</file>

<file path=ppt/slides/_rels/slide8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9.png"/><Relationship Id="rId1" Type="http://schemas.openxmlformats.org/officeDocument/2006/relationships/slideLayout" Target="../slideLayouts/slideLayout2.xml"/><Relationship Id="rId6" Type="http://schemas.openxmlformats.org/officeDocument/2006/relationships/image" Target="../media/image263.png"/><Relationship Id="rId5" Type="http://schemas.openxmlformats.org/officeDocument/2006/relationships/image" Target="../media/image262.png"/><Relationship Id="rId4" Type="http://schemas.openxmlformats.org/officeDocument/2006/relationships/image" Target="../media/image261.png"/></Relationships>
</file>

<file path=ppt/slides/_rels/slide86.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slideLayout" Target="../slideLayouts/slideLayout2.xml"/><Relationship Id="rId5" Type="http://schemas.openxmlformats.org/officeDocument/2006/relationships/image" Target="../media/image267.png"/><Relationship Id="rId4" Type="http://schemas.openxmlformats.org/officeDocument/2006/relationships/image" Target="../media/image266.png"/></Relationships>
</file>

<file path=ppt/slides/_rels/slide87.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2.xml"/><Relationship Id="rId5" Type="http://schemas.openxmlformats.org/officeDocument/2006/relationships/image" Target="../media/image271.png"/><Relationship Id="rId4" Type="http://schemas.openxmlformats.org/officeDocument/2006/relationships/image" Target="../media/image270.png"/></Relationships>
</file>

<file path=ppt/slides/_rels/slide88.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2.xml"/><Relationship Id="rId5" Type="http://schemas.openxmlformats.org/officeDocument/2006/relationships/image" Target="../media/image275.png"/><Relationship Id="rId4" Type="http://schemas.openxmlformats.org/officeDocument/2006/relationships/image" Target="../media/image274.png"/></Relationships>
</file>

<file path=ppt/slides/_rels/slide89.xml.rels><?xml version="1.0" encoding="UTF-8" standalone="yes"?>
<Relationships xmlns="http://schemas.openxmlformats.org/package/2006/relationships"><Relationship Id="rId2" Type="http://schemas.openxmlformats.org/officeDocument/2006/relationships/image" Target="../media/image2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80.png"/><Relationship Id="rId4" Type="http://schemas.openxmlformats.org/officeDocument/2006/relationships/image" Target="../media/image279.png"/></Relationships>
</file>

<file path=ppt/slides/_rels/slide91.xml.rels><?xml version="1.0" encoding="UTF-8" standalone="yes"?>
<Relationships xmlns="http://schemas.openxmlformats.org/package/2006/relationships"><Relationship Id="rId2" Type="http://schemas.openxmlformats.org/officeDocument/2006/relationships/image" Target="../media/image28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6.png"/><Relationship Id="rId5" Type="http://schemas.openxmlformats.org/officeDocument/2006/relationships/image" Target="../media/image285.png"/><Relationship Id="rId4" Type="http://schemas.openxmlformats.org/officeDocument/2006/relationships/image" Target="../media/image284.png"/></Relationships>
</file>

<file path=ppt/slides/_rels/slide93.xml.rels><?xml version="1.0" encoding="UTF-8" standalone="yes"?>
<Relationships xmlns="http://schemas.openxmlformats.org/package/2006/relationships"><Relationship Id="rId3" Type="http://schemas.openxmlformats.org/officeDocument/2006/relationships/image" Target="../media/image288.png"/><Relationship Id="rId2" Type="http://schemas.openxmlformats.org/officeDocument/2006/relationships/image" Target="../media/image28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294.png"/><Relationship Id="rId2" Type="http://schemas.openxmlformats.org/officeDocument/2006/relationships/image" Target="../media/image289.png"/><Relationship Id="rId1" Type="http://schemas.openxmlformats.org/officeDocument/2006/relationships/slideLayout" Target="../slideLayouts/slideLayout2.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91.png"/></Relationships>
</file>

<file path=ppt/slides/_rels/slide95.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96.png"/><Relationship Id="rId7" Type="http://schemas.openxmlformats.org/officeDocument/2006/relationships/image" Target="../media/image300.png"/><Relationship Id="rId2" Type="http://schemas.openxmlformats.org/officeDocument/2006/relationships/image" Target="../media/image295.png"/><Relationship Id="rId1" Type="http://schemas.openxmlformats.org/officeDocument/2006/relationships/slideLayout" Target="../slideLayouts/slideLayout2.xml"/><Relationship Id="rId6" Type="http://schemas.openxmlformats.org/officeDocument/2006/relationships/image" Target="../media/image299.png"/><Relationship Id="rId5" Type="http://schemas.openxmlformats.org/officeDocument/2006/relationships/image" Target="../media/image298.png"/><Relationship Id="rId4" Type="http://schemas.openxmlformats.org/officeDocument/2006/relationships/image" Target="../media/image297.png"/></Relationships>
</file>

<file path=ppt/slides/_rels/slide96.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302.png"/><Relationship Id="rId1" Type="http://schemas.openxmlformats.org/officeDocument/2006/relationships/slideLayout" Target="../slideLayouts/slideLayout2.xml"/><Relationship Id="rId4" Type="http://schemas.openxmlformats.org/officeDocument/2006/relationships/image" Target="../media/image304.png"/></Relationships>
</file>

<file path=ppt/slides/_rels/slide97.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309.png"/><Relationship Id="rId5" Type="http://schemas.openxmlformats.org/officeDocument/2006/relationships/image" Target="../media/image308.png"/><Relationship Id="rId4" Type="http://schemas.openxmlformats.org/officeDocument/2006/relationships/image" Target="../media/image3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Transformatörler</a:t>
            </a:r>
            <a:endParaRPr lang="tr-TR" dirty="0"/>
          </a:p>
        </p:txBody>
      </p:sp>
      <p:sp>
        <p:nvSpPr>
          <p:cNvPr id="3" name="Alt Başlık 2"/>
          <p:cNvSpPr>
            <a:spLocks noGrp="1"/>
          </p:cNvSpPr>
          <p:nvPr>
            <p:ph type="subTitle" idx="1"/>
          </p:nvPr>
        </p:nvSpPr>
        <p:spPr/>
        <p:txBody>
          <a:bodyPr/>
          <a:lstStyle/>
          <a:p>
            <a:r>
              <a:rPr lang="tr-TR" dirty="0" smtClean="0"/>
              <a:t>Doç. Dr. Orhan KAPLAN</a:t>
            </a:r>
          </a:p>
          <a:p>
            <a:r>
              <a:rPr lang="tr-TR" dirty="0" smtClean="0"/>
              <a:t>EE-313 Elektrik Makinaları I</a:t>
            </a:r>
            <a:endParaRPr lang="tr-TR" dirty="0"/>
          </a:p>
        </p:txBody>
      </p:sp>
    </p:spTree>
    <p:extLst>
      <p:ext uri="{BB962C8B-B14F-4D97-AF65-F5344CB8AC3E}">
        <p14:creationId xmlns:p14="http://schemas.microsoft.com/office/powerpoint/2010/main" val="128122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9900" y="119063"/>
            <a:ext cx="10515600" cy="1325562"/>
          </a:xfrm>
        </p:spPr>
        <p:txBody>
          <a:bodyPr/>
          <a:lstStyle/>
          <a:p>
            <a:r>
              <a:rPr lang="en-US" b="1" dirty="0"/>
              <a:t>Ideal single-phase transformer</a:t>
            </a:r>
            <a:r>
              <a:rPr lang="en-US" dirty="0" smtClean="0"/>
              <a:t> </a:t>
            </a:r>
            <a:endParaRPr lang="tr-TR" dirty="0"/>
          </a:p>
        </p:txBody>
      </p:sp>
      <p:grpSp>
        <p:nvGrpSpPr>
          <p:cNvPr id="9" name="Grup 8"/>
          <p:cNvGrpSpPr/>
          <p:nvPr/>
        </p:nvGrpSpPr>
        <p:grpSpPr>
          <a:xfrm>
            <a:off x="418545" y="1315598"/>
            <a:ext cx="5385355" cy="2118604"/>
            <a:chOff x="418545" y="1315598"/>
            <a:chExt cx="5385355" cy="2118604"/>
          </a:xfrm>
        </p:grpSpPr>
        <p:pic>
          <p:nvPicPr>
            <p:cNvPr id="4" name="Resim 3"/>
            <p:cNvPicPr>
              <a:picLocks noChangeAspect="1"/>
            </p:cNvPicPr>
            <p:nvPr/>
          </p:nvPicPr>
          <p:blipFill>
            <a:blip r:embed="rId2"/>
            <a:stretch>
              <a:fillRect/>
            </a:stretch>
          </p:blipFill>
          <p:spPr>
            <a:xfrm>
              <a:off x="418545" y="1315598"/>
              <a:ext cx="5385355" cy="2118604"/>
            </a:xfrm>
            <a:prstGeom prst="rect">
              <a:avLst/>
            </a:prstGeom>
          </p:spPr>
        </p:pic>
        <p:sp>
          <p:nvSpPr>
            <p:cNvPr id="6" name="Dikdörtgen 5"/>
            <p:cNvSpPr/>
            <p:nvPr/>
          </p:nvSpPr>
          <p:spPr>
            <a:xfrm>
              <a:off x="533400" y="2374900"/>
              <a:ext cx="9779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pic>
        <p:nvPicPr>
          <p:cNvPr id="7" name="Resim 6"/>
          <p:cNvPicPr>
            <a:picLocks noChangeAspect="1"/>
          </p:cNvPicPr>
          <p:nvPr/>
        </p:nvPicPr>
        <p:blipFill rotWithShape="1">
          <a:blip r:embed="rId3"/>
          <a:srcRect l="5198" r="6930"/>
          <a:stretch/>
        </p:blipFill>
        <p:spPr>
          <a:xfrm>
            <a:off x="7581900" y="402093"/>
            <a:ext cx="4508500" cy="3927816"/>
          </a:xfrm>
          <a:prstGeom prst="rect">
            <a:avLst/>
          </a:prstGeom>
        </p:spPr>
      </p:pic>
      <p:pic>
        <p:nvPicPr>
          <p:cNvPr id="8" name="Resim 7"/>
          <p:cNvPicPr>
            <a:picLocks noChangeAspect="1"/>
          </p:cNvPicPr>
          <p:nvPr/>
        </p:nvPicPr>
        <p:blipFill>
          <a:blip r:embed="rId4"/>
          <a:stretch>
            <a:fillRect/>
          </a:stretch>
        </p:blipFill>
        <p:spPr>
          <a:xfrm>
            <a:off x="0" y="4092187"/>
            <a:ext cx="8128000" cy="2195651"/>
          </a:xfrm>
          <a:prstGeom prst="rect">
            <a:avLst/>
          </a:prstGeom>
        </p:spPr>
      </p:pic>
    </p:spTree>
    <p:extLst>
      <p:ext uri="{BB962C8B-B14F-4D97-AF65-F5344CB8AC3E}">
        <p14:creationId xmlns:p14="http://schemas.microsoft.com/office/powerpoint/2010/main" val="3992231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2306471" y="136478"/>
            <a:ext cx="7277289" cy="6572867"/>
            <a:chOff x="1019173" y="109538"/>
            <a:chExt cx="6753226" cy="6408737"/>
          </a:xfrm>
        </p:grpSpPr>
        <p:pic>
          <p:nvPicPr>
            <p:cNvPr id="4" name="Resim 3"/>
            <p:cNvPicPr>
              <a:picLocks noChangeAspect="1"/>
            </p:cNvPicPr>
            <p:nvPr/>
          </p:nvPicPr>
          <p:blipFill>
            <a:blip r:embed="rId2"/>
            <a:stretch>
              <a:fillRect/>
            </a:stretch>
          </p:blipFill>
          <p:spPr>
            <a:xfrm>
              <a:off x="1019173" y="109538"/>
              <a:ext cx="6753226" cy="3002732"/>
            </a:xfrm>
            <a:prstGeom prst="rect">
              <a:avLst/>
            </a:prstGeom>
          </p:spPr>
        </p:pic>
        <p:pic>
          <p:nvPicPr>
            <p:cNvPr id="5" name="Resim 4"/>
            <p:cNvPicPr>
              <a:picLocks noChangeAspect="1"/>
            </p:cNvPicPr>
            <p:nvPr/>
          </p:nvPicPr>
          <p:blipFill>
            <a:blip r:embed="rId3"/>
            <a:stretch>
              <a:fillRect/>
            </a:stretch>
          </p:blipFill>
          <p:spPr>
            <a:xfrm>
              <a:off x="1031874" y="3091274"/>
              <a:ext cx="6740525" cy="3427001"/>
            </a:xfrm>
            <a:prstGeom prst="rect">
              <a:avLst/>
            </a:prstGeom>
          </p:spPr>
        </p:pic>
      </p:grpSp>
    </p:spTree>
    <p:extLst>
      <p:ext uri="{BB962C8B-B14F-4D97-AF65-F5344CB8AC3E}">
        <p14:creationId xmlns:p14="http://schemas.microsoft.com/office/powerpoint/2010/main" val="70829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427859" y="168275"/>
            <a:ext cx="5764141" cy="373063"/>
          </a:xfrm>
          <a:prstGeom prst="rect">
            <a:avLst/>
          </a:prstGeom>
        </p:spPr>
      </p:pic>
      <p:grpSp>
        <p:nvGrpSpPr>
          <p:cNvPr id="8" name="Grup 7"/>
          <p:cNvGrpSpPr/>
          <p:nvPr/>
        </p:nvGrpSpPr>
        <p:grpSpPr>
          <a:xfrm>
            <a:off x="190500" y="168275"/>
            <a:ext cx="11710348" cy="6603670"/>
            <a:chOff x="190500" y="494329"/>
            <a:chExt cx="11504388" cy="6277615"/>
          </a:xfrm>
        </p:grpSpPr>
        <p:pic>
          <p:nvPicPr>
            <p:cNvPr id="4" name="Resim 3"/>
            <p:cNvPicPr>
              <a:picLocks noChangeAspect="1"/>
            </p:cNvPicPr>
            <p:nvPr/>
          </p:nvPicPr>
          <p:blipFill>
            <a:blip r:embed="rId3"/>
            <a:stretch>
              <a:fillRect/>
            </a:stretch>
          </p:blipFill>
          <p:spPr>
            <a:xfrm>
              <a:off x="190501" y="494329"/>
              <a:ext cx="5981700" cy="4390713"/>
            </a:xfrm>
            <a:prstGeom prst="rect">
              <a:avLst/>
            </a:prstGeom>
          </p:spPr>
        </p:pic>
        <p:pic>
          <p:nvPicPr>
            <p:cNvPr id="6" name="Resim 5"/>
            <p:cNvPicPr>
              <a:picLocks noChangeAspect="1"/>
            </p:cNvPicPr>
            <p:nvPr/>
          </p:nvPicPr>
          <p:blipFill rotWithShape="1">
            <a:blip r:embed="rId4"/>
            <a:srcRect b="19974"/>
            <a:stretch/>
          </p:blipFill>
          <p:spPr>
            <a:xfrm>
              <a:off x="190500" y="4774869"/>
              <a:ext cx="5534025" cy="1997075"/>
            </a:xfrm>
            <a:prstGeom prst="rect">
              <a:avLst/>
            </a:prstGeom>
          </p:spPr>
        </p:pic>
        <p:pic>
          <p:nvPicPr>
            <p:cNvPr id="7" name="Resim 6"/>
            <p:cNvPicPr>
              <a:picLocks noChangeAspect="1"/>
            </p:cNvPicPr>
            <p:nvPr/>
          </p:nvPicPr>
          <p:blipFill>
            <a:blip r:embed="rId5"/>
            <a:stretch>
              <a:fillRect/>
            </a:stretch>
          </p:blipFill>
          <p:spPr>
            <a:xfrm>
              <a:off x="6750524" y="1199438"/>
              <a:ext cx="4944364" cy="4628155"/>
            </a:xfrm>
            <a:prstGeom prst="rect">
              <a:avLst/>
            </a:prstGeom>
          </p:spPr>
        </p:pic>
      </p:grpSp>
    </p:spTree>
    <p:extLst>
      <p:ext uri="{BB962C8B-B14F-4D97-AF65-F5344CB8AC3E}">
        <p14:creationId xmlns:p14="http://schemas.microsoft.com/office/powerpoint/2010/main" val="3064091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026604" y="95534"/>
            <a:ext cx="68239" cy="6646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1" name="Grup 10"/>
          <p:cNvGrpSpPr/>
          <p:nvPr/>
        </p:nvGrpSpPr>
        <p:grpSpPr>
          <a:xfrm>
            <a:off x="0" y="95534"/>
            <a:ext cx="12017077" cy="6179853"/>
            <a:chOff x="0" y="95534"/>
            <a:chExt cx="12017077" cy="6179853"/>
          </a:xfrm>
        </p:grpSpPr>
        <p:pic>
          <p:nvPicPr>
            <p:cNvPr id="4" name="Resim 3"/>
            <p:cNvPicPr>
              <a:picLocks noChangeAspect="1"/>
            </p:cNvPicPr>
            <p:nvPr/>
          </p:nvPicPr>
          <p:blipFill>
            <a:blip r:embed="rId2"/>
            <a:stretch>
              <a:fillRect/>
            </a:stretch>
          </p:blipFill>
          <p:spPr>
            <a:xfrm>
              <a:off x="0" y="95534"/>
              <a:ext cx="7026604" cy="1692323"/>
            </a:xfrm>
            <a:prstGeom prst="rect">
              <a:avLst/>
            </a:prstGeom>
          </p:spPr>
        </p:pic>
        <p:pic>
          <p:nvPicPr>
            <p:cNvPr id="5" name="Resim 4"/>
            <p:cNvPicPr>
              <a:picLocks noChangeAspect="1"/>
            </p:cNvPicPr>
            <p:nvPr/>
          </p:nvPicPr>
          <p:blipFill>
            <a:blip r:embed="rId3"/>
            <a:stretch>
              <a:fillRect/>
            </a:stretch>
          </p:blipFill>
          <p:spPr>
            <a:xfrm>
              <a:off x="189574" y="1940683"/>
              <a:ext cx="4729183" cy="2473727"/>
            </a:xfrm>
            <a:prstGeom prst="rect">
              <a:avLst/>
            </a:prstGeom>
          </p:spPr>
        </p:pic>
        <p:pic>
          <p:nvPicPr>
            <p:cNvPr id="6" name="Resim 5"/>
            <p:cNvPicPr>
              <a:picLocks noChangeAspect="1"/>
            </p:cNvPicPr>
            <p:nvPr/>
          </p:nvPicPr>
          <p:blipFill>
            <a:blip r:embed="rId4"/>
            <a:stretch>
              <a:fillRect/>
            </a:stretch>
          </p:blipFill>
          <p:spPr>
            <a:xfrm>
              <a:off x="189575" y="4414411"/>
              <a:ext cx="5105756" cy="1860976"/>
            </a:xfrm>
            <a:prstGeom prst="rect">
              <a:avLst/>
            </a:prstGeom>
          </p:spPr>
        </p:pic>
        <p:pic>
          <p:nvPicPr>
            <p:cNvPr id="9" name="Resim 8"/>
            <p:cNvPicPr>
              <a:picLocks noChangeAspect="1"/>
            </p:cNvPicPr>
            <p:nvPr/>
          </p:nvPicPr>
          <p:blipFill>
            <a:blip r:embed="rId5"/>
            <a:stretch>
              <a:fillRect/>
            </a:stretch>
          </p:blipFill>
          <p:spPr>
            <a:xfrm>
              <a:off x="7102204" y="95534"/>
              <a:ext cx="4914873" cy="2736566"/>
            </a:xfrm>
            <a:prstGeom prst="rect">
              <a:avLst/>
            </a:prstGeom>
          </p:spPr>
        </p:pic>
        <p:pic>
          <p:nvPicPr>
            <p:cNvPr id="10" name="Resim 9"/>
            <p:cNvPicPr>
              <a:picLocks noChangeAspect="1"/>
            </p:cNvPicPr>
            <p:nvPr/>
          </p:nvPicPr>
          <p:blipFill>
            <a:blip r:embed="rId6"/>
            <a:stretch>
              <a:fillRect/>
            </a:stretch>
          </p:blipFill>
          <p:spPr>
            <a:xfrm>
              <a:off x="7543799" y="3253747"/>
              <a:ext cx="4134861" cy="701234"/>
            </a:xfrm>
            <a:prstGeom prst="rect">
              <a:avLst/>
            </a:prstGeom>
          </p:spPr>
        </p:pic>
      </p:grpSp>
    </p:spTree>
    <p:extLst>
      <p:ext uri="{BB962C8B-B14F-4D97-AF65-F5344CB8AC3E}">
        <p14:creationId xmlns:p14="http://schemas.microsoft.com/office/powerpoint/2010/main" val="210331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 19"/>
          <p:cNvGrpSpPr/>
          <p:nvPr/>
        </p:nvGrpSpPr>
        <p:grpSpPr>
          <a:xfrm>
            <a:off x="27340" y="9525"/>
            <a:ext cx="12137364" cy="6677338"/>
            <a:chOff x="27340" y="9525"/>
            <a:chExt cx="12137364" cy="6677338"/>
          </a:xfrm>
        </p:grpSpPr>
        <p:pic>
          <p:nvPicPr>
            <p:cNvPr id="7" name="Resim 6"/>
            <p:cNvPicPr>
              <a:picLocks noChangeAspect="1"/>
            </p:cNvPicPr>
            <p:nvPr/>
          </p:nvPicPr>
          <p:blipFill rotWithShape="1">
            <a:blip r:embed="rId3"/>
            <a:srcRect l="3000"/>
            <a:stretch/>
          </p:blipFill>
          <p:spPr>
            <a:xfrm>
              <a:off x="6687403" y="111123"/>
              <a:ext cx="5477301" cy="3913068"/>
            </a:xfrm>
            <a:prstGeom prst="rect">
              <a:avLst/>
            </a:prstGeom>
          </p:spPr>
        </p:pic>
        <p:grpSp>
          <p:nvGrpSpPr>
            <p:cNvPr id="19" name="Grup 18"/>
            <p:cNvGrpSpPr/>
            <p:nvPr/>
          </p:nvGrpSpPr>
          <p:grpSpPr>
            <a:xfrm>
              <a:off x="27340" y="9525"/>
              <a:ext cx="9595477" cy="6677338"/>
              <a:chOff x="27340" y="9525"/>
              <a:chExt cx="9595477" cy="6677338"/>
            </a:xfrm>
          </p:grpSpPr>
          <p:pic>
            <p:nvPicPr>
              <p:cNvPr id="4" name="Resim 3"/>
              <p:cNvPicPr>
                <a:picLocks noChangeAspect="1"/>
              </p:cNvPicPr>
              <p:nvPr/>
            </p:nvPicPr>
            <p:blipFill rotWithShape="1">
              <a:blip r:embed="rId4"/>
              <a:srcRect r="1420"/>
              <a:stretch/>
            </p:blipFill>
            <p:spPr>
              <a:xfrm>
                <a:off x="27340" y="9525"/>
                <a:ext cx="6550881" cy="1446087"/>
              </a:xfrm>
              <a:prstGeom prst="rect">
                <a:avLst/>
              </a:prstGeom>
            </p:spPr>
          </p:pic>
          <p:pic>
            <p:nvPicPr>
              <p:cNvPr id="5" name="Resim 4"/>
              <p:cNvPicPr>
                <a:picLocks noChangeAspect="1"/>
              </p:cNvPicPr>
              <p:nvPr/>
            </p:nvPicPr>
            <p:blipFill>
              <a:blip r:embed="rId5"/>
              <a:stretch>
                <a:fillRect/>
              </a:stretch>
            </p:blipFill>
            <p:spPr>
              <a:xfrm>
                <a:off x="27340" y="1455612"/>
                <a:ext cx="6537461" cy="1008188"/>
              </a:xfrm>
              <a:prstGeom prst="rect">
                <a:avLst/>
              </a:prstGeom>
            </p:spPr>
          </p:pic>
          <p:grpSp>
            <p:nvGrpSpPr>
              <p:cNvPr id="16" name="Grup 15"/>
              <p:cNvGrpSpPr/>
              <p:nvPr/>
            </p:nvGrpSpPr>
            <p:grpSpPr>
              <a:xfrm>
                <a:off x="136523" y="2514601"/>
                <a:ext cx="9486294" cy="4172262"/>
                <a:chOff x="136523" y="2514601"/>
                <a:chExt cx="9486294" cy="4172262"/>
              </a:xfrm>
            </p:grpSpPr>
            <p:grpSp>
              <p:nvGrpSpPr>
                <p:cNvPr id="13" name="Grup 12"/>
                <p:cNvGrpSpPr/>
                <p:nvPr/>
              </p:nvGrpSpPr>
              <p:grpSpPr>
                <a:xfrm>
                  <a:off x="136523" y="2514601"/>
                  <a:ext cx="4083684" cy="4172262"/>
                  <a:chOff x="136523" y="2514601"/>
                  <a:chExt cx="4083684" cy="4172262"/>
                </a:xfrm>
              </p:grpSpPr>
              <p:pic>
                <p:nvPicPr>
                  <p:cNvPr id="10" name="Resim 9"/>
                  <p:cNvPicPr>
                    <a:picLocks noChangeAspect="1"/>
                  </p:cNvPicPr>
                  <p:nvPr/>
                </p:nvPicPr>
                <p:blipFill>
                  <a:blip r:embed="rId6"/>
                  <a:stretch>
                    <a:fillRect/>
                  </a:stretch>
                </p:blipFill>
                <p:spPr>
                  <a:xfrm>
                    <a:off x="309513" y="5101982"/>
                    <a:ext cx="3642445" cy="1584881"/>
                  </a:xfrm>
                  <a:prstGeom prst="rect">
                    <a:avLst/>
                  </a:prstGeom>
                </p:spPr>
              </p:pic>
              <p:pic>
                <p:nvPicPr>
                  <p:cNvPr id="11" name="Resim 10"/>
                  <p:cNvPicPr>
                    <a:picLocks noChangeAspect="1"/>
                  </p:cNvPicPr>
                  <p:nvPr/>
                </p:nvPicPr>
                <p:blipFill>
                  <a:blip r:embed="rId7"/>
                  <a:stretch>
                    <a:fillRect/>
                  </a:stretch>
                </p:blipFill>
                <p:spPr>
                  <a:xfrm>
                    <a:off x="309513" y="3006882"/>
                    <a:ext cx="3910694" cy="2034618"/>
                  </a:xfrm>
                  <a:prstGeom prst="rect">
                    <a:avLst/>
                  </a:prstGeom>
                </p:spPr>
              </p:pic>
              <p:pic>
                <p:nvPicPr>
                  <p:cNvPr id="12" name="Resim 11"/>
                  <p:cNvPicPr>
                    <a:picLocks noChangeAspect="1"/>
                  </p:cNvPicPr>
                  <p:nvPr/>
                </p:nvPicPr>
                <p:blipFill>
                  <a:blip r:embed="rId8"/>
                  <a:stretch>
                    <a:fillRect/>
                  </a:stretch>
                </p:blipFill>
                <p:spPr>
                  <a:xfrm>
                    <a:off x="136523" y="2514601"/>
                    <a:ext cx="1456053" cy="510896"/>
                  </a:xfrm>
                  <a:prstGeom prst="rect">
                    <a:avLst/>
                  </a:prstGeom>
                </p:spPr>
              </p:pic>
            </p:grpSp>
            <p:pic>
              <p:nvPicPr>
                <p:cNvPr id="14" name="Resim 13"/>
                <p:cNvPicPr>
                  <a:picLocks noChangeAspect="1"/>
                </p:cNvPicPr>
                <p:nvPr/>
              </p:nvPicPr>
              <p:blipFill>
                <a:blip r:embed="rId9"/>
                <a:stretch>
                  <a:fillRect/>
                </a:stretch>
              </p:blipFill>
              <p:spPr>
                <a:xfrm>
                  <a:off x="5880528" y="5777199"/>
                  <a:ext cx="3742289" cy="890303"/>
                </a:xfrm>
                <a:prstGeom prst="rect">
                  <a:avLst/>
                </a:prstGeom>
              </p:spPr>
            </p:pic>
            <p:sp>
              <p:nvSpPr>
                <p:cNvPr id="15" name="Sağ Ok 14"/>
                <p:cNvSpPr/>
                <p:nvPr/>
              </p:nvSpPr>
              <p:spPr>
                <a:xfrm>
                  <a:off x="4220207" y="5894422"/>
                  <a:ext cx="1392072" cy="39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grpSp>
      <p:cxnSp>
        <p:nvCxnSpPr>
          <p:cNvPr id="18" name="Düz Bağlayıcı 17"/>
          <p:cNvCxnSpPr/>
          <p:nvPr/>
        </p:nvCxnSpPr>
        <p:spPr>
          <a:xfrm>
            <a:off x="6673755" y="111123"/>
            <a:ext cx="0" cy="49908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2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173011" y="95534"/>
            <a:ext cx="11812499" cy="5431809"/>
            <a:chOff x="173011" y="95534"/>
            <a:chExt cx="11812499" cy="5431809"/>
          </a:xfrm>
        </p:grpSpPr>
        <p:pic>
          <p:nvPicPr>
            <p:cNvPr id="5" name="Resim 4"/>
            <p:cNvPicPr>
              <a:picLocks noChangeAspect="1"/>
            </p:cNvPicPr>
            <p:nvPr/>
          </p:nvPicPr>
          <p:blipFill>
            <a:blip r:embed="rId2"/>
            <a:stretch>
              <a:fillRect/>
            </a:stretch>
          </p:blipFill>
          <p:spPr>
            <a:xfrm>
              <a:off x="5976085" y="95534"/>
              <a:ext cx="6009425" cy="5431809"/>
            </a:xfrm>
            <a:prstGeom prst="rect">
              <a:avLst/>
            </a:prstGeom>
          </p:spPr>
        </p:pic>
        <p:grpSp>
          <p:nvGrpSpPr>
            <p:cNvPr id="12" name="Grup 11"/>
            <p:cNvGrpSpPr/>
            <p:nvPr/>
          </p:nvGrpSpPr>
          <p:grpSpPr>
            <a:xfrm>
              <a:off x="173011" y="524088"/>
              <a:ext cx="4453410" cy="2232760"/>
              <a:chOff x="442343" y="633270"/>
              <a:chExt cx="4453410" cy="2232760"/>
            </a:xfrm>
          </p:grpSpPr>
          <p:pic>
            <p:nvPicPr>
              <p:cNvPr id="6" name="Resim 5"/>
              <p:cNvPicPr>
                <a:picLocks noChangeAspect="1"/>
              </p:cNvPicPr>
              <p:nvPr/>
            </p:nvPicPr>
            <p:blipFill>
              <a:blip r:embed="rId3"/>
              <a:stretch>
                <a:fillRect/>
              </a:stretch>
            </p:blipFill>
            <p:spPr>
              <a:xfrm>
                <a:off x="442343" y="633270"/>
                <a:ext cx="2383718" cy="1236474"/>
              </a:xfrm>
              <a:prstGeom prst="rect">
                <a:avLst/>
              </a:prstGeom>
            </p:spPr>
          </p:pic>
          <p:pic>
            <p:nvPicPr>
              <p:cNvPr id="7" name="Resim 6"/>
              <p:cNvPicPr>
                <a:picLocks noChangeAspect="1"/>
              </p:cNvPicPr>
              <p:nvPr/>
            </p:nvPicPr>
            <p:blipFill>
              <a:blip r:embed="rId4"/>
              <a:stretch>
                <a:fillRect/>
              </a:stretch>
            </p:blipFill>
            <p:spPr>
              <a:xfrm>
                <a:off x="442343" y="2023493"/>
                <a:ext cx="4453410" cy="842537"/>
              </a:xfrm>
              <a:prstGeom prst="rect">
                <a:avLst/>
              </a:prstGeom>
            </p:spPr>
          </p:pic>
        </p:grpSp>
        <p:pic>
          <p:nvPicPr>
            <p:cNvPr id="8" name="Resim 7"/>
            <p:cNvPicPr>
              <a:picLocks noChangeAspect="1"/>
            </p:cNvPicPr>
            <p:nvPr/>
          </p:nvPicPr>
          <p:blipFill>
            <a:blip r:embed="rId5"/>
            <a:stretch>
              <a:fillRect/>
            </a:stretch>
          </p:blipFill>
          <p:spPr>
            <a:xfrm>
              <a:off x="173011" y="3265440"/>
              <a:ext cx="4305194" cy="1770587"/>
            </a:xfrm>
            <a:prstGeom prst="rect">
              <a:avLst/>
            </a:prstGeom>
          </p:spPr>
        </p:pic>
        <p:sp>
          <p:nvSpPr>
            <p:cNvPr id="11" name="Sol Ok 10"/>
            <p:cNvSpPr/>
            <p:nvPr/>
          </p:nvSpPr>
          <p:spPr>
            <a:xfrm>
              <a:off x="4258100" y="1405719"/>
              <a:ext cx="1924336" cy="6177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Sol Ok 12"/>
            <p:cNvSpPr/>
            <p:nvPr/>
          </p:nvSpPr>
          <p:spPr>
            <a:xfrm>
              <a:off x="4258100" y="3350950"/>
              <a:ext cx="1924335" cy="6177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161430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 17"/>
          <p:cNvGrpSpPr/>
          <p:nvPr/>
        </p:nvGrpSpPr>
        <p:grpSpPr>
          <a:xfrm>
            <a:off x="213525" y="-51401"/>
            <a:ext cx="11946900" cy="6846750"/>
            <a:chOff x="213525" y="-51401"/>
            <a:chExt cx="11946900" cy="6846750"/>
          </a:xfrm>
        </p:grpSpPr>
        <p:pic>
          <p:nvPicPr>
            <p:cNvPr id="4" name="Resim 3"/>
            <p:cNvPicPr>
              <a:picLocks noChangeAspect="1"/>
            </p:cNvPicPr>
            <p:nvPr/>
          </p:nvPicPr>
          <p:blipFill>
            <a:blip r:embed="rId2"/>
            <a:stretch>
              <a:fillRect/>
            </a:stretch>
          </p:blipFill>
          <p:spPr>
            <a:xfrm>
              <a:off x="366712" y="198888"/>
              <a:ext cx="4285261" cy="387966"/>
            </a:xfrm>
            <a:prstGeom prst="rect">
              <a:avLst/>
            </a:prstGeom>
          </p:spPr>
        </p:pic>
        <p:pic>
          <p:nvPicPr>
            <p:cNvPr id="5" name="Resim 4"/>
            <p:cNvPicPr>
              <a:picLocks noChangeAspect="1"/>
            </p:cNvPicPr>
            <p:nvPr/>
          </p:nvPicPr>
          <p:blipFill>
            <a:blip r:embed="rId3"/>
            <a:stretch>
              <a:fillRect/>
            </a:stretch>
          </p:blipFill>
          <p:spPr>
            <a:xfrm>
              <a:off x="213525" y="682898"/>
              <a:ext cx="6341069" cy="3857484"/>
            </a:xfrm>
            <a:prstGeom prst="rect">
              <a:avLst/>
            </a:prstGeom>
          </p:spPr>
        </p:pic>
        <p:pic>
          <p:nvPicPr>
            <p:cNvPr id="7" name="Resim 6"/>
            <p:cNvPicPr>
              <a:picLocks noChangeAspect="1"/>
            </p:cNvPicPr>
            <p:nvPr/>
          </p:nvPicPr>
          <p:blipFill>
            <a:blip r:embed="rId4"/>
            <a:stretch>
              <a:fillRect/>
            </a:stretch>
          </p:blipFill>
          <p:spPr>
            <a:xfrm>
              <a:off x="263404" y="4636426"/>
              <a:ext cx="2538673" cy="837762"/>
            </a:xfrm>
            <a:prstGeom prst="rect">
              <a:avLst/>
            </a:prstGeom>
          </p:spPr>
        </p:pic>
        <p:pic>
          <p:nvPicPr>
            <p:cNvPr id="8" name="Resim 7"/>
            <p:cNvPicPr>
              <a:picLocks noChangeAspect="1"/>
            </p:cNvPicPr>
            <p:nvPr/>
          </p:nvPicPr>
          <p:blipFill>
            <a:blip r:embed="rId5"/>
            <a:stretch>
              <a:fillRect/>
            </a:stretch>
          </p:blipFill>
          <p:spPr>
            <a:xfrm>
              <a:off x="234195" y="5501004"/>
              <a:ext cx="3927719" cy="498565"/>
            </a:xfrm>
            <a:prstGeom prst="rect">
              <a:avLst/>
            </a:prstGeom>
          </p:spPr>
        </p:pic>
        <p:pic>
          <p:nvPicPr>
            <p:cNvPr id="9" name="Resim 8"/>
            <p:cNvPicPr>
              <a:picLocks noChangeAspect="1"/>
            </p:cNvPicPr>
            <p:nvPr/>
          </p:nvPicPr>
          <p:blipFill>
            <a:blip r:embed="rId6"/>
            <a:stretch>
              <a:fillRect/>
            </a:stretch>
          </p:blipFill>
          <p:spPr>
            <a:xfrm>
              <a:off x="419428" y="6288645"/>
              <a:ext cx="1731229" cy="380625"/>
            </a:xfrm>
            <a:prstGeom prst="rect">
              <a:avLst/>
            </a:prstGeom>
          </p:spPr>
        </p:pic>
        <p:pic>
          <p:nvPicPr>
            <p:cNvPr id="10" name="Resim 9"/>
            <p:cNvPicPr>
              <a:picLocks noChangeAspect="1"/>
            </p:cNvPicPr>
            <p:nvPr/>
          </p:nvPicPr>
          <p:blipFill>
            <a:blip r:embed="rId7"/>
            <a:stretch>
              <a:fillRect/>
            </a:stretch>
          </p:blipFill>
          <p:spPr>
            <a:xfrm>
              <a:off x="4161914" y="4756500"/>
              <a:ext cx="3331902" cy="617450"/>
            </a:xfrm>
            <a:prstGeom prst="rect">
              <a:avLst/>
            </a:prstGeom>
          </p:spPr>
        </p:pic>
        <p:pic>
          <p:nvPicPr>
            <p:cNvPr id="11" name="Resim 10"/>
            <p:cNvPicPr>
              <a:picLocks noChangeAspect="1"/>
            </p:cNvPicPr>
            <p:nvPr/>
          </p:nvPicPr>
          <p:blipFill>
            <a:blip r:embed="rId8"/>
            <a:stretch>
              <a:fillRect/>
            </a:stretch>
          </p:blipFill>
          <p:spPr>
            <a:xfrm>
              <a:off x="4110992" y="5400597"/>
              <a:ext cx="4077500" cy="699377"/>
            </a:xfrm>
            <a:prstGeom prst="rect">
              <a:avLst/>
            </a:prstGeom>
          </p:spPr>
        </p:pic>
        <p:pic>
          <p:nvPicPr>
            <p:cNvPr id="12" name="Resim 11"/>
            <p:cNvPicPr>
              <a:picLocks noChangeAspect="1"/>
            </p:cNvPicPr>
            <p:nvPr/>
          </p:nvPicPr>
          <p:blipFill rotWithShape="1">
            <a:blip r:embed="rId9"/>
            <a:srcRect b="9571"/>
            <a:stretch/>
          </p:blipFill>
          <p:spPr>
            <a:xfrm>
              <a:off x="4161914" y="5990909"/>
              <a:ext cx="2103732" cy="804440"/>
            </a:xfrm>
            <a:prstGeom prst="rect">
              <a:avLst/>
            </a:prstGeom>
          </p:spPr>
        </p:pic>
        <p:pic>
          <p:nvPicPr>
            <p:cNvPr id="13" name="Resim 12"/>
            <p:cNvPicPr>
              <a:picLocks noChangeAspect="1"/>
            </p:cNvPicPr>
            <p:nvPr/>
          </p:nvPicPr>
          <p:blipFill>
            <a:blip r:embed="rId10"/>
            <a:stretch>
              <a:fillRect/>
            </a:stretch>
          </p:blipFill>
          <p:spPr>
            <a:xfrm>
              <a:off x="9326497" y="4332866"/>
              <a:ext cx="1669242" cy="847267"/>
            </a:xfrm>
            <a:prstGeom prst="rect">
              <a:avLst/>
            </a:prstGeom>
          </p:spPr>
        </p:pic>
        <p:pic>
          <p:nvPicPr>
            <p:cNvPr id="14" name="Resim 13"/>
            <p:cNvPicPr>
              <a:picLocks noChangeAspect="1"/>
            </p:cNvPicPr>
            <p:nvPr/>
          </p:nvPicPr>
          <p:blipFill>
            <a:blip r:embed="rId11"/>
            <a:stretch>
              <a:fillRect/>
            </a:stretch>
          </p:blipFill>
          <p:spPr>
            <a:xfrm>
              <a:off x="8089161" y="4521572"/>
              <a:ext cx="1151762" cy="504705"/>
            </a:xfrm>
            <a:prstGeom prst="rect">
              <a:avLst/>
            </a:prstGeom>
          </p:spPr>
        </p:pic>
        <p:pic>
          <p:nvPicPr>
            <p:cNvPr id="15" name="Resim 14"/>
            <p:cNvPicPr>
              <a:picLocks noChangeAspect="1"/>
            </p:cNvPicPr>
            <p:nvPr/>
          </p:nvPicPr>
          <p:blipFill rotWithShape="1">
            <a:blip r:embed="rId12"/>
            <a:srcRect r="4751"/>
            <a:stretch/>
          </p:blipFill>
          <p:spPr>
            <a:xfrm>
              <a:off x="8161811" y="5222002"/>
              <a:ext cx="3998614" cy="1415067"/>
            </a:xfrm>
            <a:prstGeom prst="rect">
              <a:avLst/>
            </a:prstGeom>
          </p:spPr>
        </p:pic>
        <p:pic>
          <p:nvPicPr>
            <p:cNvPr id="17" name="Resim 16"/>
            <p:cNvPicPr>
              <a:picLocks noChangeAspect="1"/>
            </p:cNvPicPr>
            <p:nvPr/>
          </p:nvPicPr>
          <p:blipFill rotWithShape="1">
            <a:blip r:embed="rId13"/>
            <a:srcRect l="3781" t="-14680" r="3742" b="18016"/>
            <a:stretch/>
          </p:blipFill>
          <p:spPr>
            <a:xfrm>
              <a:off x="7048182" y="-51401"/>
              <a:ext cx="4385481" cy="3954159"/>
            </a:xfrm>
            <a:prstGeom prst="rect">
              <a:avLst/>
            </a:prstGeom>
          </p:spPr>
        </p:pic>
      </p:grpSp>
    </p:spTree>
    <p:extLst>
      <p:ext uri="{BB962C8B-B14F-4D97-AF65-F5344CB8AC3E}">
        <p14:creationId xmlns:p14="http://schemas.microsoft.com/office/powerpoint/2010/main" val="3237468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0" y="140671"/>
            <a:ext cx="10263116" cy="6730977"/>
            <a:chOff x="0" y="140671"/>
            <a:chExt cx="10263116" cy="6730977"/>
          </a:xfrm>
        </p:grpSpPr>
        <p:pic>
          <p:nvPicPr>
            <p:cNvPr id="5" name="Resim 4"/>
            <p:cNvPicPr>
              <a:picLocks noChangeAspect="1"/>
            </p:cNvPicPr>
            <p:nvPr/>
          </p:nvPicPr>
          <p:blipFill>
            <a:blip r:embed="rId2"/>
            <a:stretch>
              <a:fillRect/>
            </a:stretch>
          </p:blipFill>
          <p:spPr>
            <a:xfrm>
              <a:off x="0" y="140671"/>
              <a:ext cx="10263116" cy="1246581"/>
            </a:xfrm>
            <a:prstGeom prst="rect">
              <a:avLst/>
            </a:prstGeom>
          </p:spPr>
        </p:pic>
        <p:pic>
          <p:nvPicPr>
            <p:cNvPr id="6" name="Resim 5"/>
            <p:cNvPicPr>
              <a:picLocks noChangeAspect="1"/>
            </p:cNvPicPr>
            <p:nvPr/>
          </p:nvPicPr>
          <p:blipFill>
            <a:blip r:embed="rId3"/>
            <a:stretch>
              <a:fillRect/>
            </a:stretch>
          </p:blipFill>
          <p:spPr>
            <a:xfrm>
              <a:off x="27293" y="1373348"/>
              <a:ext cx="9535591" cy="5498300"/>
            </a:xfrm>
            <a:prstGeom prst="rect">
              <a:avLst/>
            </a:prstGeom>
          </p:spPr>
        </p:pic>
      </p:grpSp>
    </p:spTree>
    <p:extLst>
      <p:ext uri="{BB962C8B-B14F-4D97-AF65-F5344CB8AC3E}">
        <p14:creationId xmlns:p14="http://schemas.microsoft.com/office/powerpoint/2010/main" val="1907397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0" y="-1"/>
            <a:ext cx="11695255" cy="6509983"/>
            <a:chOff x="0" y="-1"/>
            <a:chExt cx="11695255" cy="6509983"/>
          </a:xfrm>
        </p:grpSpPr>
        <p:pic>
          <p:nvPicPr>
            <p:cNvPr id="4" name="Resim 3"/>
            <p:cNvPicPr>
              <a:picLocks noChangeAspect="1"/>
            </p:cNvPicPr>
            <p:nvPr/>
          </p:nvPicPr>
          <p:blipFill>
            <a:blip r:embed="rId2"/>
            <a:stretch>
              <a:fillRect/>
            </a:stretch>
          </p:blipFill>
          <p:spPr>
            <a:xfrm>
              <a:off x="0" y="-1"/>
              <a:ext cx="10949570" cy="1201003"/>
            </a:xfrm>
            <a:prstGeom prst="rect">
              <a:avLst/>
            </a:prstGeom>
          </p:spPr>
        </p:pic>
        <p:pic>
          <p:nvPicPr>
            <p:cNvPr id="6" name="Resim 5"/>
            <p:cNvPicPr>
              <a:picLocks noChangeAspect="1"/>
            </p:cNvPicPr>
            <p:nvPr/>
          </p:nvPicPr>
          <p:blipFill>
            <a:blip r:embed="rId3"/>
            <a:stretch>
              <a:fillRect/>
            </a:stretch>
          </p:blipFill>
          <p:spPr>
            <a:xfrm>
              <a:off x="5955144" y="1555843"/>
              <a:ext cx="3906804" cy="2333768"/>
            </a:xfrm>
            <a:prstGeom prst="rect">
              <a:avLst/>
            </a:prstGeom>
          </p:spPr>
        </p:pic>
        <p:pic>
          <p:nvPicPr>
            <p:cNvPr id="7" name="Resim 6"/>
            <p:cNvPicPr>
              <a:picLocks noChangeAspect="1"/>
            </p:cNvPicPr>
            <p:nvPr/>
          </p:nvPicPr>
          <p:blipFill>
            <a:blip r:embed="rId4"/>
            <a:stretch>
              <a:fillRect/>
            </a:stretch>
          </p:blipFill>
          <p:spPr>
            <a:xfrm>
              <a:off x="361325" y="1301741"/>
              <a:ext cx="4572671" cy="3679692"/>
            </a:xfrm>
            <a:prstGeom prst="rect">
              <a:avLst/>
            </a:prstGeom>
          </p:spPr>
        </p:pic>
        <p:pic>
          <p:nvPicPr>
            <p:cNvPr id="8" name="Resim 7"/>
            <p:cNvPicPr>
              <a:picLocks noChangeAspect="1"/>
            </p:cNvPicPr>
            <p:nvPr/>
          </p:nvPicPr>
          <p:blipFill>
            <a:blip r:embed="rId5"/>
            <a:stretch>
              <a:fillRect/>
            </a:stretch>
          </p:blipFill>
          <p:spPr>
            <a:xfrm>
              <a:off x="5406784" y="4413825"/>
              <a:ext cx="6288471" cy="2096157"/>
            </a:xfrm>
            <a:prstGeom prst="rect">
              <a:avLst/>
            </a:prstGeom>
          </p:spPr>
        </p:pic>
      </p:grpSp>
    </p:spTree>
    <p:extLst>
      <p:ext uri="{BB962C8B-B14F-4D97-AF65-F5344CB8AC3E}">
        <p14:creationId xmlns:p14="http://schemas.microsoft.com/office/powerpoint/2010/main" val="258324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72955" y="764128"/>
            <a:ext cx="10536292" cy="3780573"/>
          </a:xfrm>
          <a:prstGeom prst="rect">
            <a:avLst/>
          </a:prstGeom>
        </p:spPr>
      </p:pic>
      <p:pic>
        <p:nvPicPr>
          <p:cNvPr id="6" name="Resim 5"/>
          <p:cNvPicPr>
            <a:picLocks noChangeAspect="1"/>
          </p:cNvPicPr>
          <p:nvPr/>
        </p:nvPicPr>
        <p:blipFill>
          <a:blip r:embed="rId3"/>
          <a:stretch>
            <a:fillRect/>
          </a:stretch>
        </p:blipFill>
        <p:spPr>
          <a:xfrm>
            <a:off x="689921" y="4667383"/>
            <a:ext cx="2776983" cy="655243"/>
          </a:xfrm>
          <a:prstGeom prst="rect">
            <a:avLst/>
          </a:prstGeom>
        </p:spPr>
      </p:pic>
      <p:pic>
        <p:nvPicPr>
          <p:cNvPr id="7" name="Resim 6"/>
          <p:cNvPicPr>
            <a:picLocks noChangeAspect="1"/>
          </p:cNvPicPr>
          <p:nvPr/>
        </p:nvPicPr>
        <p:blipFill>
          <a:blip r:embed="rId4"/>
          <a:stretch>
            <a:fillRect/>
          </a:stretch>
        </p:blipFill>
        <p:spPr>
          <a:xfrm>
            <a:off x="372061" y="5281675"/>
            <a:ext cx="5673900" cy="1414588"/>
          </a:xfrm>
          <a:prstGeom prst="rect">
            <a:avLst/>
          </a:prstGeom>
        </p:spPr>
      </p:pic>
      <p:pic>
        <p:nvPicPr>
          <p:cNvPr id="8" name="Resim 7"/>
          <p:cNvPicPr>
            <a:picLocks noChangeAspect="1"/>
          </p:cNvPicPr>
          <p:nvPr/>
        </p:nvPicPr>
        <p:blipFill>
          <a:blip r:embed="rId5"/>
          <a:stretch>
            <a:fillRect/>
          </a:stretch>
        </p:blipFill>
        <p:spPr>
          <a:xfrm>
            <a:off x="7019427" y="4995003"/>
            <a:ext cx="2359280" cy="573283"/>
          </a:xfrm>
          <a:prstGeom prst="rect">
            <a:avLst/>
          </a:prstGeom>
        </p:spPr>
      </p:pic>
      <p:cxnSp>
        <p:nvCxnSpPr>
          <p:cNvPr id="10" name="Düz Ok Bağlayıcısı 9"/>
          <p:cNvCxnSpPr/>
          <p:nvPr/>
        </p:nvCxnSpPr>
        <p:spPr>
          <a:xfrm flipH="1" flipV="1">
            <a:off x="5404513" y="2825087"/>
            <a:ext cx="2661314" cy="2169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H="1" flipV="1">
            <a:off x="5882185" y="1583140"/>
            <a:ext cx="3057099" cy="3411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6305265" y="4544701"/>
            <a:ext cx="136478" cy="215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 name="Resim 1"/>
          <p:cNvPicPr>
            <a:picLocks noChangeAspect="1"/>
          </p:cNvPicPr>
          <p:nvPr/>
        </p:nvPicPr>
        <p:blipFill>
          <a:blip r:embed="rId6"/>
          <a:stretch>
            <a:fillRect/>
          </a:stretch>
        </p:blipFill>
        <p:spPr>
          <a:xfrm>
            <a:off x="569021" y="271816"/>
            <a:ext cx="5112471" cy="492312"/>
          </a:xfrm>
          <a:prstGeom prst="rect">
            <a:avLst/>
          </a:prstGeom>
        </p:spPr>
      </p:pic>
    </p:spTree>
    <p:extLst>
      <p:ext uri="{BB962C8B-B14F-4D97-AF65-F5344CB8AC3E}">
        <p14:creationId xmlns:p14="http://schemas.microsoft.com/office/powerpoint/2010/main" val="171810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4581" y="133113"/>
            <a:ext cx="10515600" cy="794936"/>
          </a:xfrm>
        </p:spPr>
        <p:txBody>
          <a:bodyPr/>
          <a:lstStyle/>
          <a:p>
            <a:r>
              <a:rPr lang="en-US" b="1" dirty="0" smtClean="0"/>
              <a:t>Construction of transformer</a:t>
            </a:r>
            <a:endParaRPr lang="en-US" b="1" dirty="0"/>
          </a:p>
        </p:txBody>
      </p:sp>
      <p:pic>
        <p:nvPicPr>
          <p:cNvPr id="8" name="Resim 7"/>
          <p:cNvPicPr>
            <a:picLocks noChangeAspect="1"/>
          </p:cNvPicPr>
          <p:nvPr/>
        </p:nvPicPr>
        <p:blipFill>
          <a:blip r:embed="rId2"/>
          <a:stretch>
            <a:fillRect/>
          </a:stretch>
        </p:blipFill>
        <p:spPr>
          <a:xfrm>
            <a:off x="1719618" y="928049"/>
            <a:ext cx="8024883" cy="5894991"/>
          </a:xfrm>
          <a:prstGeom prst="rect">
            <a:avLst/>
          </a:prstGeom>
        </p:spPr>
      </p:pic>
    </p:spTree>
    <p:extLst>
      <p:ext uri="{BB962C8B-B14F-4D97-AF65-F5344CB8AC3E}">
        <p14:creationId xmlns:p14="http://schemas.microsoft.com/office/powerpoint/2010/main" val="3192788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7358" y="51481"/>
            <a:ext cx="4800428" cy="836438"/>
          </a:xfrm>
          <a:prstGeom prst="rect">
            <a:avLst/>
          </a:prstGeom>
        </p:spPr>
      </p:pic>
      <p:pic>
        <p:nvPicPr>
          <p:cNvPr id="5" name="Resim 4"/>
          <p:cNvPicPr>
            <a:picLocks noChangeAspect="1"/>
          </p:cNvPicPr>
          <p:nvPr/>
        </p:nvPicPr>
        <p:blipFill>
          <a:blip r:embed="rId3"/>
          <a:stretch>
            <a:fillRect/>
          </a:stretch>
        </p:blipFill>
        <p:spPr>
          <a:xfrm>
            <a:off x="167357" y="778063"/>
            <a:ext cx="7528772" cy="1412615"/>
          </a:xfrm>
          <a:prstGeom prst="rect">
            <a:avLst/>
          </a:prstGeom>
        </p:spPr>
      </p:pic>
      <p:pic>
        <p:nvPicPr>
          <p:cNvPr id="6" name="Resim 5"/>
          <p:cNvPicPr>
            <a:picLocks noChangeAspect="1"/>
          </p:cNvPicPr>
          <p:nvPr/>
        </p:nvPicPr>
        <p:blipFill>
          <a:blip r:embed="rId4"/>
          <a:stretch>
            <a:fillRect/>
          </a:stretch>
        </p:blipFill>
        <p:spPr>
          <a:xfrm>
            <a:off x="167357" y="2204325"/>
            <a:ext cx="6164162" cy="1385034"/>
          </a:xfrm>
          <a:prstGeom prst="rect">
            <a:avLst/>
          </a:prstGeom>
        </p:spPr>
      </p:pic>
      <p:pic>
        <p:nvPicPr>
          <p:cNvPr id="7" name="Resim 6"/>
          <p:cNvPicPr>
            <a:picLocks noChangeAspect="1"/>
          </p:cNvPicPr>
          <p:nvPr/>
        </p:nvPicPr>
        <p:blipFill>
          <a:blip r:embed="rId5"/>
          <a:stretch>
            <a:fillRect/>
          </a:stretch>
        </p:blipFill>
        <p:spPr>
          <a:xfrm>
            <a:off x="1378008" y="3548415"/>
            <a:ext cx="8573485" cy="3268641"/>
          </a:xfrm>
          <a:prstGeom prst="rect">
            <a:avLst/>
          </a:prstGeom>
        </p:spPr>
      </p:pic>
    </p:spTree>
    <p:extLst>
      <p:ext uri="{BB962C8B-B14F-4D97-AF65-F5344CB8AC3E}">
        <p14:creationId xmlns:p14="http://schemas.microsoft.com/office/powerpoint/2010/main" val="797434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97103" y="423082"/>
            <a:ext cx="9183876" cy="5745706"/>
            <a:chOff x="697103" y="423082"/>
            <a:chExt cx="8637967" cy="5223534"/>
          </a:xfrm>
        </p:grpSpPr>
        <p:pic>
          <p:nvPicPr>
            <p:cNvPr id="5" name="Resim 4"/>
            <p:cNvPicPr>
              <a:picLocks noChangeAspect="1"/>
            </p:cNvPicPr>
            <p:nvPr/>
          </p:nvPicPr>
          <p:blipFill>
            <a:blip r:embed="rId2"/>
            <a:stretch>
              <a:fillRect/>
            </a:stretch>
          </p:blipFill>
          <p:spPr>
            <a:xfrm>
              <a:off x="697103" y="423082"/>
              <a:ext cx="3984081" cy="1015861"/>
            </a:xfrm>
            <a:prstGeom prst="rect">
              <a:avLst/>
            </a:prstGeom>
          </p:spPr>
        </p:pic>
        <p:pic>
          <p:nvPicPr>
            <p:cNvPr id="6" name="Resim 5"/>
            <p:cNvPicPr>
              <a:picLocks noChangeAspect="1"/>
            </p:cNvPicPr>
            <p:nvPr/>
          </p:nvPicPr>
          <p:blipFill>
            <a:blip r:embed="rId3"/>
            <a:stretch>
              <a:fillRect/>
            </a:stretch>
          </p:blipFill>
          <p:spPr>
            <a:xfrm>
              <a:off x="697104" y="1343408"/>
              <a:ext cx="8637966" cy="1427763"/>
            </a:xfrm>
            <a:prstGeom prst="rect">
              <a:avLst/>
            </a:prstGeom>
          </p:spPr>
        </p:pic>
        <p:pic>
          <p:nvPicPr>
            <p:cNvPr id="7" name="Resim 6"/>
            <p:cNvPicPr>
              <a:picLocks noChangeAspect="1"/>
            </p:cNvPicPr>
            <p:nvPr/>
          </p:nvPicPr>
          <p:blipFill>
            <a:blip r:embed="rId4"/>
            <a:stretch>
              <a:fillRect/>
            </a:stretch>
          </p:blipFill>
          <p:spPr>
            <a:xfrm>
              <a:off x="697103" y="2745832"/>
              <a:ext cx="8637967" cy="1292066"/>
            </a:xfrm>
            <a:prstGeom prst="rect">
              <a:avLst/>
            </a:prstGeom>
          </p:spPr>
        </p:pic>
        <p:pic>
          <p:nvPicPr>
            <p:cNvPr id="8" name="Resim 7"/>
            <p:cNvPicPr>
              <a:picLocks noChangeAspect="1"/>
            </p:cNvPicPr>
            <p:nvPr/>
          </p:nvPicPr>
          <p:blipFill>
            <a:blip r:embed="rId5"/>
            <a:stretch>
              <a:fillRect/>
            </a:stretch>
          </p:blipFill>
          <p:spPr>
            <a:xfrm>
              <a:off x="745402" y="4037898"/>
              <a:ext cx="8589668" cy="1608718"/>
            </a:xfrm>
            <a:prstGeom prst="rect">
              <a:avLst/>
            </a:prstGeom>
          </p:spPr>
        </p:pic>
      </p:grpSp>
    </p:spTree>
    <p:extLst>
      <p:ext uri="{BB962C8B-B14F-4D97-AF65-F5344CB8AC3E}">
        <p14:creationId xmlns:p14="http://schemas.microsoft.com/office/powerpoint/2010/main" val="3905792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92824" y="47507"/>
            <a:ext cx="6660107" cy="6773230"/>
          </a:xfrm>
          <a:prstGeom prst="rect">
            <a:avLst/>
          </a:prstGeom>
        </p:spPr>
      </p:pic>
    </p:spTree>
    <p:extLst>
      <p:ext uri="{BB962C8B-B14F-4D97-AF65-F5344CB8AC3E}">
        <p14:creationId xmlns:p14="http://schemas.microsoft.com/office/powerpoint/2010/main" val="541472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67636" y="532263"/>
            <a:ext cx="6151933" cy="4981433"/>
          </a:xfrm>
          <a:prstGeom prst="rect">
            <a:avLst/>
          </a:prstGeom>
        </p:spPr>
      </p:pic>
      <p:pic>
        <p:nvPicPr>
          <p:cNvPr id="5" name="Resim 4"/>
          <p:cNvPicPr>
            <a:picLocks noChangeAspect="1"/>
          </p:cNvPicPr>
          <p:nvPr/>
        </p:nvPicPr>
        <p:blipFill rotWithShape="1">
          <a:blip r:embed="rId3"/>
          <a:srcRect l="2297" r="3799"/>
          <a:stretch/>
        </p:blipFill>
        <p:spPr>
          <a:xfrm>
            <a:off x="6519569" y="968459"/>
            <a:ext cx="5641775" cy="4109039"/>
          </a:xfrm>
          <a:prstGeom prst="rect">
            <a:avLst/>
          </a:prstGeom>
        </p:spPr>
      </p:pic>
    </p:spTree>
    <p:extLst>
      <p:ext uri="{BB962C8B-B14F-4D97-AF65-F5344CB8AC3E}">
        <p14:creationId xmlns:p14="http://schemas.microsoft.com/office/powerpoint/2010/main" val="3414273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3"/>
          <a:srcRect t="4222" b="6015"/>
          <a:stretch/>
        </p:blipFill>
        <p:spPr>
          <a:xfrm>
            <a:off x="651821" y="151118"/>
            <a:ext cx="9268255" cy="3152633"/>
          </a:xfrm>
          <a:prstGeom prst="rect">
            <a:avLst/>
          </a:prstGeom>
        </p:spPr>
      </p:pic>
      <p:pic>
        <p:nvPicPr>
          <p:cNvPr id="8" name="Resim 7"/>
          <p:cNvPicPr>
            <a:picLocks noChangeAspect="1"/>
          </p:cNvPicPr>
          <p:nvPr/>
        </p:nvPicPr>
        <p:blipFill>
          <a:blip r:embed="rId4"/>
          <a:stretch>
            <a:fillRect/>
          </a:stretch>
        </p:blipFill>
        <p:spPr>
          <a:xfrm>
            <a:off x="4152154" y="3032779"/>
            <a:ext cx="5659555" cy="3689736"/>
          </a:xfrm>
          <a:prstGeom prst="rect">
            <a:avLst/>
          </a:prstGeom>
        </p:spPr>
      </p:pic>
      <p:pic>
        <p:nvPicPr>
          <p:cNvPr id="9" name="Resim 8"/>
          <p:cNvPicPr>
            <a:picLocks noChangeAspect="1"/>
          </p:cNvPicPr>
          <p:nvPr/>
        </p:nvPicPr>
        <p:blipFill>
          <a:blip r:embed="rId5"/>
          <a:stretch>
            <a:fillRect/>
          </a:stretch>
        </p:blipFill>
        <p:spPr>
          <a:xfrm>
            <a:off x="1364741" y="3303751"/>
            <a:ext cx="2074493" cy="3418764"/>
          </a:xfrm>
          <a:prstGeom prst="rect">
            <a:avLst/>
          </a:prstGeom>
        </p:spPr>
      </p:pic>
    </p:spTree>
    <p:extLst>
      <p:ext uri="{BB962C8B-B14F-4D97-AF65-F5344CB8AC3E}">
        <p14:creationId xmlns:p14="http://schemas.microsoft.com/office/powerpoint/2010/main" val="1116668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9010"/>
          <a:stretch/>
        </p:blipFill>
        <p:spPr>
          <a:xfrm>
            <a:off x="566309" y="586853"/>
            <a:ext cx="10812485" cy="5090616"/>
          </a:xfrm>
          <a:prstGeom prst="rect">
            <a:avLst/>
          </a:prstGeom>
        </p:spPr>
      </p:pic>
    </p:spTree>
    <p:extLst>
      <p:ext uri="{BB962C8B-B14F-4D97-AF65-F5344CB8AC3E}">
        <p14:creationId xmlns:p14="http://schemas.microsoft.com/office/powerpoint/2010/main" val="450347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 19"/>
          <p:cNvGrpSpPr/>
          <p:nvPr/>
        </p:nvGrpSpPr>
        <p:grpSpPr>
          <a:xfrm>
            <a:off x="477670" y="0"/>
            <a:ext cx="8516203" cy="6367203"/>
            <a:chOff x="477670" y="0"/>
            <a:chExt cx="8516203" cy="6367203"/>
          </a:xfrm>
        </p:grpSpPr>
        <p:pic>
          <p:nvPicPr>
            <p:cNvPr id="5" name="Resim 4"/>
            <p:cNvPicPr>
              <a:picLocks noChangeAspect="1"/>
            </p:cNvPicPr>
            <p:nvPr/>
          </p:nvPicPr>
          <p:blipFill rotWithShape="1">
            <a:blip r:embed="rId2"/>
            <a:srcRect t="45659"/>
            <a:stretch/>
          </p:blipFill>
          <p:spPr>
            <a:xfrm>
              <a:off x="4389033" y="0"/>
              <a:ext cx="1756935" cy="586854"/>
            </a:xfrm>
            <a:prstGeom prst="rect">
              <a:avLst/>
            </a:prstGeom>
          </p:spPr>
        </p:pic>
        <p:grpSp>
          <p:nvGrpSpPr>
            <p:cNvPr id="15" name="Grup 14"/>
            <p:cNvGrpSpPr/>
            <p:nvPr/>
          </p:nvGrpSpPr>
          <p:grpSpPr>
            <a:xfrm>
              <a:off x="477670" y="836647"/>
              <a:ext cx="8516203" cy="5530556"/>
              <a:chOff x="477670" y="836647"/>
              <a:chExt cx="8516203" cy="5530556"/>
            </a:xfrm>
          </p:grpSpPr>
          <p:pic>
            <p:nvPicPr>
              <p:cNvPr id="4" name="Resim 3"/>
              <p:cNvPicPr>
                <a:picLocks noChangeAspect="1"/>
              </p:cNvPicPr>
              <p:nvPr/>
            </p:nvPicPr>
            <p:blipFill>
              <a:blip r:embed="rId3"/>
              <a:stretch>
                <a:fillRect/>
              </a:stretch>
            </p:blipFill>
            <p:spPr>
              <a:xfrm>
                <a:off x="477670" y="836647"/>
                <a:ext cx="8516203" cy="5530556"/>
              </a:xfrm>
              <a:prstGeom prst="rect">
                <a:avLst/>
              </a:prstGeom>
            </p:spPr>
          </p:pic>
          <p:pic>
            <p:nvPicPr>
              <p:cNvPr id="10" name="Resim 9"/>
              <p:cNvPicPr>
                <a:picLocks noChangeAspect="1"/>
              </p:cNvPicPr>
              <p:nvPr/>
            </p:nvPicPr>
            <p:blipFill>
              <a:blip r:embed="rId4"/>
              <a:stretch>
                <a:fillRect/>
              </a:stretch>
            </p:blipFill>
            <p:spPr>
              <a:xfrm>
                <a:off x="3578271" y="3405889"/>
                <a:ext cx="1621525" cy="419360"/>
              </a:xfrm>
              <a:prstGeom prst="rect">
                <a:avLst/>
              </a:prstGeom>
            </p:spPr>
          </p:pic>
          <p:cxnSp>
            <p:nvCxnSpPr>
              <p:cNvPr id="12" name="Düz Ok Bağlayıcısı 11"/>
              <p:cNvCxnSpPr/>
              <p:nvPr/>
            </p:nvCxnSpPr>
            <p:spPr>
              <a:xfrm flipV="1">
                <a:off x="4735771" y="1419365"/>
                <a:ext cx="1091823" cy="1965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H="1" flipV="1">
                <a:off x="2606722" y="1460308"/>
                <a:ext cx="1269242" cy="1945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7" name="Düz Ok Bağlayıcısı 16"/>
            <p:cNvCxnSpPr/>
            <p:nvPr/>
          </p:nvCxnSpPr>
          <p:spPr>
            <a:xfrm flipH="1">
              <a:off x="3712191" y="532597"/>
              <a:ext cx="1023580" cy="436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4885899" y="578337"/>
              <a:ext cx="1801504" cy="42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4238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2152721" y="104419"/>
            <a:ext cx="7804924" cy="6599410"/>
            <a:chOff x="160145" y="104419"/>
            <a:chExt cx="7804924" cy="6599410"/>
          </a:xfrm>
        </p:grpSpPr>
        <p:pic>
          <p:nvPicPr>
            <p:cNvPr id="4" name="Resim 3"/>
            <p:cNvPicPr>
              <a:picLocks noChangeAspect="1"/>
            </p:cNvPicPr>
            <p:nvPr/>
          </p:nvPicPr>
          <p:blipFill>
            <a:blip r:embed="rId2"/>
            <a:stretch>
              <a:fillRect/>
            </a:stretch>
          </p:blipFill>
          <p:spPr>
            <a:xfrm>
              <a:off x="160147" y="104419"/>
              <a:ext cx="6841154" cy="1672795"/>
            </a:xfrm>
            <a:prstGeom prst="rect">
              <a:avLst/>
            </a:prstGeom>
          </p:spPr>
        </p:pic>
        <p:pic>
          <p:nvPicPr>
            <p:cNvPr id="5" name="Resim 4"/>
            <p:cNvPicPr>
              <a:picLocks noChangeAspect="1"/>
            </p:cNvPicPr>
            <p:nvPr/>
          </p:nvPicPr>
          <p:blipFill>
            <a:blip r:embed="rId3"/>
            <a:stretch>
              <a:fillRect/>
            </a:stretch>
          </p:blipFill>
          <p:spPr>
            <a:xfrm>
              <a:off x="160146" y="1736270"/>
              <a:ext cx="7804923" cy="1075168"/>
            </a:xfrm>
            <a:prstGeom prst="rect">
              <a:avLst/>
            </a:prstGeom>
          </p:spPr>
        </p:pic>
        <p:pic>
          <p:nvPicPr>
            <p:cNvPr id="7" name="Resim 6"/>
            <p:cNvPicPr>
              <a:picLocks noChangeAspect="1"/>
            </p:cNvPicPr>
            <p:nvPr/>
          </p:nvPicPr>
          <p:blipFill>
            <a:blip r:embed="rId4"/>
            <a:stretch>
              <a:fillRect/>
            </a:stretch>
          </p:blipFill>
          <p:spPr>
            <a:xfrm>
              <a:off x="160145" y="2852382"/>
              <a:ext cx="5647969" cy="3851447"/>
            </a:xfrm>
            <a:prstGeom prst="rect">
              <a:avLst/>
            </a:prstGeom>
          </p:spPr>
        </p:pic>
      </p:grpSp>
    </p:spTree>
    <p:extLst>
      <p:ext uri="{BB962C8B-B14F-4D97-AF65-F5344CB8AC3E}">
        <p14:creationId xmlns:p14="http://schemas.microsoft.com/office/powerpoint/2010/main" val="3057810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1828800" y="606329"/>
            <a:ext cx="8044254" cy="5671641"/>
            <a:chOff x="122400" y="115010"/>
            <a:chExt cx="7594308" cy="5371389"/>
          </a:xfrm>
        </p:grpSpPr>
        <p:pic>
          <p:nvPicPr>
            <p:cNvPr id="4" name="Resim 3"/>
            <p:cNvPicPr>
              <a:picLocks noChangeAspect="1"/>
            </p:cNvPicPr>
            <p:nvPr/>
          </p:nvPicPr>
          <p:blipFill>
            <a:blip r:embed="rId2"/>
            <a:stretch>
              <a:fillRect/>
            </a:stretch>
          </p:blipFill>
          <p:spPr>
            <a:xfrm>
              <a:off x="122400" y="115010"/>
              <a:ext cx="5242829" cy="1005102"/>
            </a:xfrm>
            <a:prstGeom prst="rect">
              <a:avLst/>
            </a:prstGeom>
          </p:spPr>
        </p:pic>
        <p:pic>
          <p:nvPicPr>
            <p:cNvPr id="5" name="Resim 4"/>
            <p:cNvPicPr>
              <a:picLocks noChangeAspect="1"/>
            </p:cNvPicPr>
            <p:nvPr/>
          </p:nvPicPr>
          <p:blipFill>
            <a:blip r:embed="rId3"/>
            <a:stretch>
              <a:fillRect/>
            </a:stretch>
          </p:blipFill>
          <p:spPr>
            <a:xfrm>
              <a:off x="122400" y="1420362"/>
              <a:ext cx="7594308" cy="4066037"/>
            </a:xfrm>
            <a:prstGeom prst="rect">
              <a:avLst/>
            </a:prstGeom>
          </p:spPr>
        </p:pic>
      </p:grpSp>
    </p:spTree>
    <p:extLst>
      <p:ext uri="{BB962C8B-B14F-4D97-AF65-F5344CB8AC3E}">
        <p14:creationId xmlns:p14="http://schemas.microsoft.com/office/powerpoint/2010/main" val="178039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1910687" y="195121"/>
            <a:ext cx="7465325" cy="6533226"/>
            <a:chOff x="202228" y="99586"/>
            <a:chExt cx="6008190" cy="6314861"/>
          </a:xfrm>
        </p:grpSpPr>
        <p:pic>
          <p:nvPicPr>
            <p:cNvPr id="4" name="Resim 3"/>
            <p:cNvPicPr>
              <a:picLocks noChangeAspect="1"/>
            </p:cNvPicPr>
            <p:nvPr/>
          </p:nvPicPr>
          <p:blipFill>
            <a:blip r:embed="rId2"/>
            <a:stretch>
              <a:fillRect/>
            </a:stretch>
          </p:blipFill>
          <p:spPr>
            <a:xfrm>
              <a:off x="202228" y="99586"/>
              <a:ext cx="5685931" cy="2234181"/>
            </a:xfrm>
            <a:prstGeom prst="rect">
              <a:avLst/>
            </a:prstGeom>
          </p:spPr>
        </p:pic>
        <p:pic>
          <p:nvPicPr>
            <p:cNvPr id="5" name="Resim 4"/>
            <p:cNvPicPr>
              <a:picLocks noChangeAspect="1"/>
            </p:cNvPicPr>
            <p:nvPr/>
          </p:nvPicPr>
          <p:blipFill>
            <a:blip r:embed="rId3"/>
            <a:stretch>
              <a:fillRect/>
            </a:stretch>
          </p:blipFill>
          <p:spPr>
            <a:xfrm>
              <a:off x="202229" y="2467386"/>
              <a:ext cx="6008189" cy="3947061"/>
            </a:xfrm>
            <a:prstGeom prst="rect">
              <a:avLst/>
            </a:prstGeom>
          </p:spPr>
        </p:pic>
      </p:grpSp>
    </p:spTree>
    <p:extLst>
      <p:ext uri="{BB962C8B-B14F-4D97-AF65-F5344CB8AC3E}">
        <p14:creationId xmlns:p14="http://schemas.microsoft.com/office/powerpoint/2010/main" val="3236115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4581" y="133112"/>
            <a:ext cx="10515600" cy="1325563"/>
          </a:xfrm>
        </p:spPr>
        <p:txBody>
          <a:bodyPr/>
          <a:lstStyle/>
          <a:p>
            <a:r>
              <a:rPr lang="en-US" b="1" dirty="0" smtClean="0"/>
              <a:t>Construction of transformer</a:t>
            </a:r>
            <a:endParaRPr lang="en-US" b="1" dirty="0"/>
          </a:p>
        </p:txBody>
      </p:sp>
      <p:pic>
        <p:nvPicPr>
          <p:cNvPr id="6" name="Resim 5"/>
          <p:cNvPicPr>
            <a:picLocks noChangeAspect="1"/>
          </p:cNvPicPr>
          <p:nvPr/>
        </p:nvPicPr>
        <p:blipFill>
          <a:blip r:embed="rId2"/>
          <a:stretch>
            <a:fillRect/>
          </a:stretch>
        </p:blipFill>
        <p:spPr>
          <a:xfrm>
            <a:off x="1555986" y="1185720"/>
            <a:ext cx="8952790" cy="5475979"/>
          </a:xfrm>
          <a:prstGeom prst="rect">
            <a:avLst/>
          </a:prstGeom>
        </p:spPr>
      </p:pic>
    </p:spTree>
    <p:extLst>
      <p:ext uri="{BB962C8B-B14F-4D97-AF65-F5344CB8AC3E}">
        <p14:creationId xmlns:p14="http://schemas.microsoft.com/office/powerpoint/2010/main" val="2860859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70051" y="299255"/>
            <a:ext cx="8497030" cy="5760351"/>
          </a:xfrm>
          <a:prstGeom prst="rect">
            <a:avLst/>
          </a:prstGeom>
        </p:spPr>
      </p:pic>
    </p:spTree>
    <p:extLst>
      <p:ext uri="{BB962C8B-B14F-4D97-AF65-F5344CB8AC3E}">
        <p14:creationId xmlns:p14="http://schemas.microsoft.com/office/powerpoint/2010/main" val="1421064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153774" y="260089"/>
            <a:ext cx="9414169" cy="6502969"/>
            <a:chOff x="-760630" y="260089"/>
            <a:chExt cx="9414169" cy="6502969"/>
          </a:xfrm>
        </p:grpSpPr>
        <p:pic>
          <p:nvPicPr>
            <p:cNvPr id="4" name="Resim 3"/>
            <p:cNvPicPr>
              <a:picLocks noChangeAspect="1"/>
            </p:cNvPicPr>
            <p:nvPr/>
          </p:nvPicPr>
          <p:blipFill>
            <a:blip r:embed="rId2"/>
            <a:stretch>
              <a:fillRect/>
            </a:stretch>
          </p:blipFill>
          <p:spPr>
            <a:xfrm>
              <a:off x="501981" y="1215856"/>
              <a:ext cx="7113470" cy="2490403"/>
            </a:xfrm>
            <a:prstGeom prst="rect">
              <a:avLst/>
            </a:prstGeom>
          </p:spPr>
        </p:pic>
        <p:pic>
          <p:nvPicPr>
            <p:cNvPr id="5" name="Resim 4"/>
            <p:cNvPicPr>
              <a:picLocks noChangeAspect="1"/>
            </p:cNvPicPr>
            <p:nvPr/>
          </p:nvPicPr>
          <p:blipFill>
            <a:blip r:embed="rId3"/>
            <a:stretch>
              <a:fillRect/>
            </a:stretch>
          </p:blipFill>
          <p:spPr>
            <a:xfrm>
              <a:off x="501981" y="260089"/>
              <a:ext cx="6018711" cy="831731"/>
            </a:xfrm>
            <a:prstGeom prst="rect">
              <a:avLst/>
            </a:prstGeom>
          </p:spPr>
        </p:pic>
        <p:pic>
          <p:nvPicPr>
            <p:cNvPr id="6" name="Resim 5"/>
            <p:cNvPicPr>
              <a:picLocks noChangeAspect="1"/>
            </p:cNvPicPr>
            <p:nvPr/>
          </p:nvPicPr>
          <p:blipFill>
            <a:blip r:embed="rId4"/>
            <a:stretch>
              <a:fillRect/>
            </a:stretch>
          </p:blipFill>
          <p:spPr>
            <a:xfrm>
              <a:off x="713523" y="3908666"/>
              <a:ext cx="1183516" cy="761803"/>
            </a:xfrm>
            <a:prstGeom prst="rect">
              <a:avLst/>
            </a:prstGeom>
          </p:spPr>
        </p:pic>
        <p:pic>
          <p:nvPicPr>
            <p:cNvPr id="7" name="Resim 6"/>
            <p:cNvPicPr>
              <a:picLocks noChangeAspect="1"/>
            </p:cNvPicPr>
            <p:nvPr/>
          </p:nvPicPr>
          <p:blipFill>
            <a:blip r:embed="rId5"/>
            <a:stretch>
              <a:fillRect/>
            </a:stretch>
          </p:blipFill>
          <p:spPr>
            <a:xfrm>
              <a:off x="758303" y="4730766"/>
              <a:ext cx="1138736" cy="656011"/>
            </a:xfrm>
            <a:prstGeom prst="rect">
              <a:avLst/>
            </a:prstGeom>
          </p:spPr>
        </p:pic>
        <p:pic>
          <p:nvPicPr>
            <p:cNvPr id="8" name="Resim 7"/>
            <p:cNvPicPr>
              <a:picLocks noChangeAspect="1"/>
            </p:cNvPicPr>
            <p:nvPr/>
          </p:nvPicPr>
          <p:blipFill>
            <a:blip r:embed="rId6"/>
            <a:stretch>
              <a:fillRect/>
            </a:stretch>
          </p:blipFill>
          <p:spPr>
            <a:xfrm>
              <a:off x="758303" y="5447074"/>
              <a:ext cx="2061708" cy="1315984"/>
            </a:xfrm>
            <a:prstGeom prst="rect">
              <a:avLst/>
            </a:prstGeom>
          </p:spPr>
        </p:pic>
        <p:pic>
          <p:nvPicPr>
            <p:cNvPr id="9" name="Resim 8"/>
            <p:cNvPicPr>
              <a:picLocks noChangeAspect="1"/>
            </p:cNvPicPr>
            <p:nvPr/>
          </p:nvPicPr>
          <p:blipFill rotWithShape="1">
            <a:blip r:embed="rId7"/>
            <a:srcRect t="13635"/>
            <a:stretch/>
          </p:blipFill>
          <p:spPr>
            <a:xfrm>
              <a:off x="2784399" y="4190552"/>
              <a:ext cx="1470119" cy="669461"/>
            </a:xfrm>
            <a:prstGeom prst="rect">
              <a:avLst/>
            </a:prstGeom>
          </p:spPr>
        </p:pic>
        <p:pic>
          <p:nvPicPr>
            <p:cNvPr id="10" name="Resim 9"/>
            <p:cNvPicPr>
              <a:picLocks noChangeAspect="1"/>
            </p:cNvPicPr>
            <p:nvPr/>
          </p:nvPicPr>
          <p:blipFill>
            <a:blip r:embed="rId8"/>
            <a:stretch>
              <a:fillRect/>
            </a:stretch>
          </p:blipFill>
          <p:spPr>
            <a:xfrm>
              <a:off x="2910641" y="4904093"/>
              <a:ext cx="2618122" cy="761393"/>
            </a:xfrm>
            <a:prstGeom prst="rect">
              <a:avLst/>
            </a:prstGeom>
          </p:spPr>
        </p:pic>
        <p:pic>
          <p:nvPicPr>
            <p:cNvPr id="11" name="Resim 10"/>
            <p:cNvPicPr>
              <a:picLocks noChangeAspect="1"/>
            </p:cNvPicPr>
            <p:nvPr/>
          </p:nvPicPr>
          <p:blipFill>
            <a:blip r:embed="rId9"/>
            <a:stretch>
              <a:fillRect/>
            </a:stretch>
          </p:blipFill>
          <p:spPr>
            <a:xfrm>
              <a:off x="2910641" y="5665486"/>
              <a:ext cx="2029849" cy="776520"/>
            </a:xfrm>
            <a:prstGeom prst="rect">
              <a:avLst/>
            </a:prstGeom>
          </p:spPr>
        </p:pic>
        <p:cxnSp>
          <p:nvCxnSpPr>
            <p:cNvPr id="13" name="Düz Bağlayıcı 12"/>
            <p:cNvCxnSpPr/>
            <p:nvPr/>
          </p:nvCxnSpPr>
          <p:spPr>
            <a:xfrm>
              <a:off x="2784399" y="3876653"/>
              <a:ext cx="0" cy="2708981"/>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Resim 13"/>
            <p:cNvPicPr>
              <a:picLocks noChangeAspect="1"/>
            </p:cNvPicPr>
            <p:nvPr/>
          </p:nvPicPr>
          <p:blipFill>
            <a:blip r:embed="rId10"/>
            <a:stretch>
              <a:fillRect/>
            </a:stretch>
          </p:blipFill>
          <p:spPr>
            <a:xfrm>
              <a:off x="5619393" y="4033480"/>
              <a:ext cx="3034146" cy="1517073"/>
            </a:xfrm>
            <a:prstGeom prst="rect">
              <a:avLst/>
            </a:prstGeom>
          </p:spPr>
        </p:pic>
        <p:cxnSp>
          <p:nvCxnSpPr>
            <p:cNvPr id="15" name="Düz Bağlayıcı 14"/>
            <p:cNvCxnSpPr/>
            <p:nvPr/>
          </p:nvCxnSpPr>
          <p:spPr>
            <a:xfrm>
              <a:off x="5338805" y="3856056"/>
              <a:ext cx="0" cy="2708981"/>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Resim 15"/>
            <p:cNvPicPr>
              <a:picLocks noChangeAspect="1"/>
            </p:cNvPicPr>
            <p:nvPr/>
          </p:nvPicPr>
          <p:blipFill>
            <a:blip r:embed="rId11"/>
            <a:stretch>
              <a:fillRect/>
            </a:stretch>
          </p:blipFill>
          <p:spPr>
            <a:xfrm>
              <a:off x="-760630" y="1152117"/>
              <a:ext cx="2088301" cy="337341"/>
            </a:xfrm>
            <a:prstGeom prst="rect">
              <a:avLst/>
            </a:prstGeom>
          </p:spPr>
        </p:pic>
      </p:grpSp>
    </p:spTree>
    <p:extLst>
      <p:ext uri="{BB962C8B-B14F-4D97-AF65-F5344CB8AC3E}">
        <p14:creationId xmlns:p14="http://schemas.microsoft.com/office/powerpoint/2010/main" val="11070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352410" y="350293"/>
            <a:ext cx="9047384" cy="6309814"/>
            <a:chOff x="383416" y="350293"/>
            <a:chExt cx="9047384" cy="6309814"/>
          </a:xfrm>
        </p:grpSpPr>
        <p:pic>
          <p:nvPicPr>
            <p:cNvPr id="4" name="Resim 3"/>
            <p:cNvPicPr>
              <a:picLocks noChangeAspect="1"/>
            </p:cNvPicPr>
            <p:nvPr/>
          </p:nvPicPr>
          <p:blipFill>
            <a:blip r:embed="rId2"/>
            <a:stretch>
              <a:fillRect/>
            </a:stretch>
          </p:blipFill>
          <p:spPr>
            <a:xfrm>
              <a:off x="383416" y="350293"/>
              <a:ext cx="2209659" cy="289791"/>
            </a:xfrm>
            <a:prstGeom prst="rect">
              <a:avLst/>
            </a:prstGeom>
          </p:spPr>
        </p:pic>
        <p:pic>
          <p:nvPicPr>
            <p:cNvPr id="5" name="Resim 4"/>
            <p:cNvPicPr>
              <a:picLocks noChangeAspect="1"/>
            </p:cNvPicPr>
            <p:nvPr/>
          </p:nvPicPr>
          <p:blipFill>
            <a:blip r:embed="rId3"/>
            <a:stretch>
              <a:fillRect/>
            </a:stretch>
          </p:blipFill>
          <p:spPr>
            <a:xfrm>
              <a:off x="714162" y="640084"/>
              <a:ext cx="6246196" cy="2277126"/>
            </a:xfrm>
            <a:prstGeom prst="rect">
              <a:avLst/>
            </a:prstGeom>
          </p:spPr>
        </p:pic>
        <p:pic>
          <p:nvPicPr>
            <p:cNvPr id="6" name="Resim 5"/>
            <p:cNvPicPr>
              <a:picLocks noChangeAspect="1"/>
            </p:cNvPicPr>
            <p:nvPr/>
          </p:nvPicPr>
          <p:blipFill>
            <a:blip r:embed="rId4"/>
            <a:stretch>
              <a:fillRect/>
            </a:stretch>
          </p:blipFill>
          <p:spPr>
            <a:xfrm>
              <a:off x="383416" y="3149502"/>
              <a:ext cx="1592310" cy="796155"/>
            </a:xfrm>
            <a:prstGeom prst="rect">
              <a:avLst/>
            </a:prstGeom>
          </p:spPr>
        </p:pic>
        <p:pic>
          <p:nvPicPr>
            <p:cNvPr id="7" name="Resim 6"/>
            <p:cNvPicPr>
              <a:picLocks noChangeAspect="1"/>
            </p:cNvPicPr>
            <p:nvPr/>
          </p:nvPicPr>
          <p:blipFill>
            <a:blip r:embed="rId5"/>
            <a:stretch>
              <a:fillRect/>
            </a:stretch>
          </p:blipFill>
          <p:spPr>
            <a:xfrm>
              <a:off x="563164" y="3945657"/>
              <a:ext cx="2506710" cy="738087"/>
            </a:xfrm>
            <a:prstGeom prst="rect">
              <a:avLst/>
            </a:prstGeom>
          </p:spPr>
        </p:pic>
        <p:pic>
          <p:nvPicPr>
            <p:cNvPr id="8" name="Resim 7"/>
            <p:cNvPicPr>
              <a:picLocks noChangeAspect="1"/>
            </p:cNvPicPr>
            <p:nvPr/>
          </p:nvPicPr>
          <p:blipFill>
            <a:blip r:embed="rId6"/>
            <a:stretch>
              <a:fillRect/>
            </a:stretch>
          </p:blipFill>
          <p:spPr>
            <a:xfrm>
              <a:off x="563164" y="4747792"/>
              <a:ext cx="1850161" cy="678836"/>
            </a:xfrm>
            <a:prstGeom prst="rect">
              <a:avLst/>
            </a:prstGeom>
          </p:spPr>
        </p:pic>
        <p:pic>
          <p:nvPicPr>
            <p:cNvPr id="9" name="Resim 8"/>
            <p:cNvPicPr>
              <a:picLocks noChangeAspect="1"/>
            </p:cNvPicPr>
            <p:nvPr/>
          </p:nvPicPr>
          <p:blipFill rotWithShape="1">
            <a:blip r:embed="rId7"/>
            <a:srcRect t="17535"/>
            <a:stretch/>
          </p:blipFill>
          <p:spPr>
            <a:xfrm>
              <a:off x="3469517" y="3149502"/>
              <a:ext cx="3650610" cy="796155"/>
            </a:xfrm>
            <a:prstGeom prst="rect">
              <a:avLst/>
            </a:prstGeom>
          </p:spPr>
        </p:pic>
        <p:pic>
          <p:nvPicPr>
            <p:cNvPr id="10" name="Resim 9"/>
            <p:cNvPicPr>
              <a:picLocks noChangeAspect="1"/>
            </p:cNvPicPr>
            <p:nvPr/>
          </p:nvPicPr>
          <p:blipFill>
            <a:blip r:embed="rId8"/>
            <a:stretch>
              <a:fillRect/>
            </a:stretch>
          </p:blipFill>
          <p:spPr>
            <a:xfrm>
              <a:off x="3602511" y="4177949"/>
              <a:ext cx="5828289" cy="1331404"/>
            </a:xfrm>
            <a:prstGeom prst="rect">
              <a:avLst/>
            </a:prstGeom>
          </p:spPr>
        </p:pic>
        <p:cxnSp>
          <p:nvCxnSpPr>
            <p:cNvPr id="12" name="Düz Bağlayıcı 11"/>
            <p:cNvCxnSpPr/>
            <p:nvPr/>
          </p:nvCxnSpPr>
          <p:spPr>
            <a:xfrm flipH="1">
              <a:off x="3261815" y="2917210"/>
              <a:ext cx="13648" cy="374289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3022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28849" y="0"/>
            <a:ext cx="8947163" cy="3293904"/>
          </a:xfrm>
          <a:prstGeom prst="rect">
            <a:avLst/>
          </a:prstGeom>
        </p:spPr>
      </p:pic>
      <p:pic>
        <p:nvPicPr>
          <p:cNvPr id="6" name="Resim 5"/>
          <p:cNvPicPr>
            <a:picLocks noChangeAspect="1"/>
          </p:cNvPicPr>
          <p:nvPr/>
        </p:nvPicPr>
        <p:blipFill>
          <a:blip r:embed="rId3"/>
          <a:stretch>
            <a:fillRect/>
          </a:stretch>
        </p:blipFill>
        <p:spPr>
          <a:xfrm>
            <a:off x="428849" y="3666129"/>
            <a:ext cx="6599748" cy="2691159"/>
          </a:xfrm>
          <a:prstGeom prst="rect">
            <a:avLst/>
          </a:prstGeom>
        </p:spPr>
      </p:pic>
    </p:spTree>
    <p:extLst>
      <p:ext uri="{BB962C8B-B14F-4D97-AF65-F5344CB8AC3E}">
        <p14:creationId xmlns:p14="http://schemas.microsoft.com/office/powerpoint/2010/main" val="886936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10270" y="79254"/>
            <a:ext cx="12130536" cy="6744626"/>
            <a:chOff x="-10270" y="79254"/>
            <a:chExt cx="12130536" cy="6744626"/>
          </a:xfrm>
        </p:grpSpPr>
        <p:pic>
          <p:nvPicPr>
            <p:cNvPr id="4" name="Resim 3"/>
            <p:cNvPicPr>
              <a:picLocks noChangeAspect="1"/>
            </p:cNvPicPr>
            <p:nvPr/>
          </p:nvPicPr>
          <p:blipFill>
            <a:blip r:embed="rId2"/>
            <a:stretch>
              <a:fillRect/>
            </a:stretch>
          </p:blipFill>
          <p:spPr>
            <a:xfrm>
              <a:off x="177847" y="79254"/>
              <a:ext cx="5827167" cy="2600014"/>
            </a:xfrm>
            <a:prstGeom prst="rect">
              <a:avLst/>
            </a:prstGeom>
          </p:spPr>
        </p:pic>
        <p:pic>
          <p:nvPicPr>
            <p:cNvPr id="5" name="Resim 4"/>
            <p:cNvPicPr>
              <a:picLocks noChangeAspect="1"/>
            </p:cNvPicPr>
            <p:nvPr/>
          </p:nvPicPr>
          <p:blipFill>
            <a:blip r:embed="rId3"/>
            <a:stretch>
              <a:fillRect/>
            </a:stretch>
          </p:blipFill>
          <p:spPr>
            <a:xfrm>
              <a:off x="6005014" y="229382"/>
              <a:ext cx="2771923" cy="1019272"/>
            </a:xfrm>
            <a:prstGeom prst="rect">
              <a:avLst/>
            </a:prstGeom>
          </p:spPr>
        </p:pic>
        <p:pic>
          <p:nvPicPr>
            <p:cNvPr id="7" name="Resim 6"/>
            <p:cNvPicPr>
              <a:picLocks noChangeAspect="1"/>
            </p:cNvPicPr>
            <p:nvPr/>
          </p:nvPicPr>
          <p:blipFill>
            <a:blip r:embed="rId4"/>
            <a:stretch>
              <a:fillRect/>
            </a:stretch>
          </p:blipFill>
          <p:spPr>
            <a:xfrm>
              <a:off x="-10270" y="2740431"/>
              <a:ext cx="5943622" cy="3673762"/>
            </a:xfrm>
            <a:prstGeom prst="rect">
              <a:avLst/>
            </a:prstGeom>
          </p:spPr>
        </p:pic>
        <p:cxnSp>
          <p:nvCxnSpPr>
            <p:cNvPr id="9" name="Düz Bağlayıcı 8"/>
            <p:cNvCxnSpPr/>
            <p:nvPr/>
          </p:nvCxnSpPr>
          <p:spPr>
            <a:xfrm>
              <a:off x="0" y="2651972"/>
              <a:ext cx="120919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a:off x="5933352" y="2651972"/>
              <a:ext cx="13648" cy="4028604"/>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Resim 13"/>
            <p:cNvPicPr>
              <a:picLocks noChangeAspect="1"/>
            </p:cNvPicPr>
            <p:nvPr/>
          </p:nvPicPr>
          <p:blipFill rotWithShape="1">
            <a:blip r:embed="rId5"/>
            <a:srcRect l="44011" t="49583"/>
            <a:stretch/>
          </p:blipFill>
          <p:spPr>
            <a:xfrm>
              <a:off x="341621" y="6427590"/>
              <a:ext cx="3202882" cy="396290"/>
            </a:xfrm>
            <a:prstGeom prst="rect">
              <a:avLst/>
            </a:prstGeom>
          </p:spPr>
        </p:pic>
        <p:pic>
          <p:nvPicPr>
            <p:cNvPr id="15" name="Resim 14"/>
            <p:cNvPicPr>
              <a:picLocks noChangeAspect="1"/>
            </p:cNvPicPr>
            <p:nvPr/>
          </p:nvPicPr>
          <p:blipFill>
            <a:blip r:embed="rId6"/>
            <a:stretch>
              <a:fillRect/>
            </a:stretch>
          </p:blipFill>
          <p:spPr>
            <a:xfrm>
              <a:off x="6032309" y="3054587"/>
              <a:ext cx="6087957" cy="3571148"/>
            </a:xfrm>
            <a:prstGeom prst="rect">
              <a:avLst/>
            </a:prstGeom>
          </p:spPr>
        </p:pic>
      </p:grpSp>
    </p:spTree>
    <p:extLst>
      <p:ext uri="{BB962C8B-B14F-4D97-AF65-F5344CB8AC3E}">
        <p14:creationId xmlns:p14="http://schemas.microsoft.com/office/powerpoint/2010/main" val="1563071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1714783" y="136480"/>
            <a:ext cx="8275378" cy="6441741"/>
            <a:chOff x="227176" y="-27296"/>
            <a:chExt cx="8492309" cy="6687555"/>
          </a:xfrm>
        </p:grpSpPr>
        <p:pic>
          <p:nvPicPr>
            <p:cNvPr id="4" name="Resim 3"/>
            <p:cNvPicPr>
              <a:picLocks noChangeAspect="1"/>
            </p:cNvPicPr>
            <p:nvPr/>
          </p:nvPicPr>
          <p:blipFill>
            <a:blip r:embed="rId2"/>
            <a:stretch>
              <a:fillRect/>
            </a:stretch>
          </p:blipFill>
          <p:spPr>
            <a:xfrm>
              <a:off x="227176" y="-27296"/>
              <a:ext cx="8492309" cy="3916908"/>
            </a:xfrm>
            <a:prstGeom prst="rect">
              <a:avLst/>
            </a:prstGeom>
          </p:spPr>
        </p:pic>
        <p:pic>
          <p:nvPicPr>
            <p:cNvPr id="6" name="Resim 5"/>
            <p:cNvPicPr>
              <a:picLocks noChangeAspect="1"/>
            </p:cNvPicPr>
            <p:nvPr/>
          </p:nvPicPr>
          <p:blipFill>
            <a:blip r:embed="rId3"/>
            <a:stretch>
              <a:fillRect/>
            </a:stretch>
          </p:blipFill>
          <p:spPr>
            <a:xfrm>
              <a:off x="504967" y="3887695"/>
              <a:ext cx="5882185" cy="2772564"/>
            </a:xfrm>
            <a:prstGeom prst="rect">
              <a:avLst/>
            </a:prstGeom>
          </p:spPr>
        </p:pic>
      </p:grpSp>
    </p:spTree>
    <p:extLst>
      <p:ext uri="{BB962C8B-B14F-4D97-AF65-F5344CB8AC3E}">
        <p14:creationId xmlns:p14="http://schemas.microsoft.com/office/powerpoint/2010/main" val="2235079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45162" y="647771"/>
            <a:ext cx="12056241" cy="5289466"/>
            <a:chOff x="23526" y="170100"/>
            <a:chExt cx="12056241" cy="5289466"/>
          </a:xfrm>
        </p:grpSpPr>
        <p:pic>
          <p:nvPicPr>
            <p:cNvPr id="4" name="Resim 3"/>
            <p:cNvPicPr>
              <a:picLocks noChangeAspect="1"/>
            </p:cNvPicPr>
            <p:nvPr/>
          </p:nvPicPr>
          <p:blipFill>
            <a:blip r:embed="rId2"/>
            <a:stretch>
              <a:fillRect/>
            </a:stretch>
          </p:blipFill>
          <p:spPr>
            <a:xfrm>
              <a:off x="23526" y="170100"/>
              <a:ext cx="8151481" cy="3266208"/>
            </a:xfrm>
            <a:prstGeom prst="rect">
              <a:avLst/>
            </a:prstGeom>
          </p:spPr>
        </p:pic>
        <p:pic>
          <p:nvPicPr>
            <p:cNvPr id="5" name="Resim 4"/>
            <p:cNvPicPr>
              <a:picLocks noChangeAspect="1"/>
            </p:cNvPicPr>
            <p:nvPr/>
          </p:nvPicPr>
          <p:blipFill>
            <a:blip r:embed="rId3"/>
            <a:stretch>
              <a:fillRect/>
            </a:stretch>
          </p:blipFill>
          <p:spPr>
            <a:xfrm>
              <a:off x="23526" y="3780892"/>
              <a:ext cx="7968389" cy="1678674"/>
            </a:xfrm>
            <a:prstGeom prst="rect">
              <a:avLst/>
            </a:prstGeom>
          </p:spPr>
        </p:pic>
        <p:pic>
          <p:nvPicPr>
            <p:cNvPr id="6" name="Resim 5"/>
            <p:cNvPicPr>
              <a:picLocks noChangeAspect="1"/>
            </p:cNvPicPr>
            <p:nvPr/>
          </p:nvPicPr>
          <p:blipFill>
            <a:blip r:embed="rId4"/>
            <a:stretch>
              <a:fillRect/>
            </a:stretch>
          </p:blipFill>
          <p:spPr>
            <a:xfrm>
              <a:off x="7018644" y="592687"/>
              <a:ext cx="5061123" cy="2843621"/>
            </a:xfrm>
            <a:prstGeom prst="rect">
              <a:avLst/>
            </a:prstGeom>
          </p:spPr>
        </p:pic>
      </p:grpSp>
    </p:spTree>
    <p:extLst>
      <p:ext uri="{BB962C8B-B14F-4D97-AF65-F5344CB8AC3E}">
        <p14:creationId xmlns:p14="http://schemas.microsoft.com/office/powerpoint/2010/main" val="2631225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936719" y="0"/>
            <a:ext cx="10158910" cy="6858000"/>
            <a:chOff x="936719" y="0"/>
            <a:chExt cx="10158910" cy="6858000"/>
          </a:xfrm>
        </p:grpSpPr>
        <p:pic>
          <p:nvPicPr>
            <p:cNvPr id="4" name="Resim 3"/>
            <p:cNvPicPr>
              <a:picLocks noChangeAspect="1"/>
            </p:cNvPicPr>
            <p:nvPr/>
          </p:nvPicPr>
          <p:blipFill>
            <a:blip r:embed="rId2"/>
            <a:stretch>
              <a:fillRect/>
            </a:stretch>
          </p:blipFill>
          <p:spPr>
            <a:xfrm>
              <a:off x="936719" y="29239"/>
              <a:ext cx="6619164" cy="4249582"/>
            </a:xfrm>
            <a:prstGeom prst="rect">
              <a:avLst/>
            </a:prstGeom>
          </p:spPr>
        </p:pic>
        <p:pic>
          <p:nvPicPr>
            <p:cNvPr id="5" name="Resim 4"/>
            <p:cNvPicPr>
              <a:picLocks noChangeAspect="1"/>
            </p:cNvPicPr>
            <p:nvPr/>
          </p:nvPicPr>
          <p:blipFill>
            <a:blip r:embed="rId3"/>
            <a:stretch>
              <a:fillRect/>
            </a:stretch>
          </p:blipFill>
          <p:spPr>
            <a:xfrm>
              <a:off x="7555883" y="0"/>
              <a:ext cx="3539746" cy="2963508"/>
            </a:xfrm>
            <a:prstGeom prst="rect">
              <a:avLst/>
            </a:prstGeom>
          </p:spPr>
        </p:pic>
        <p:pic>
          <p:nvPicPr>
            <p:cNvPr id="6" name="Resim 5"/>
            <p:cNvPicPr>
              <a:picLocks noChangeAspect="1"/>
            </p:cNvPicPr>
            <p:nvPr/>
          </p:nvPicPr>
          <p:blipFill>
            <a:blip r:embed="rId4"/>
            <a:stretch>
              <a:fillRect/>
            </a:stretch>
          </p:blipFill>
          <p:spPr>
            <a:xfrm>
              <a:off x="1448794" y="4478030"/>
              <a:ext cx="9065413" cy="2379970"/>
            </a:xfrm>
            <a:prstGeom prst="rect">
              <a:avLst/>
            </a:prstGeom>
          </p:spPr>
        </p:pic>
      </p:grpSp>
    </p:spTree>
    <p:extLst>
      <p:ext uri="{BB962C8B-B14F-4D97-AF65-F5344CB8AC3E}">
        <p14:creationId xmlns:p14="http://schemas.microsoft.com/office/powerpoint/2010/main" val="980466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369129" y="427204"/>
            <a:ext cx="9893718" cy="4786240"/>
            <a:chOff x="191708" y="686512"/>
            <a:chExt cx="9893718" cy="4786240"/>
          </a:xfrm>
        </p:grpSpPr>
        <p:pic>
          <p:nvPicPr>
            <p:cNvPr id="4" name="Resim 3"/>
            <p:cNvPicPr>
              <a:picLocks noChangeAspect="1"/>
            </p:cNvPicPr>
            <p:nvPr/>
          </p:nvPicPr>
          <p:blipFill>
            <a:blip r:embed="rId2"/>
            <a:stretch>
              <a:fillRect/>
            </a:stretch>
          </p:blipFill>
          <p:spPr>
            <a:xfrm>
              <a:off x="191708" y="686512"/>
              <a:ext cx="9893718" cy="1617562"/>
            </a:xfrm>
            <a:prstGeom prst="rect">
              <a:avLst/>
            </a:prstGeom>
          </p:spPr>
        </p:pic>
        <p:pic>
          <p:nvPicPr>
            <p:cNvPr id="5" name="Resim 4"/>
            <p:cNvPicPr>
              <a:picLocks noChangeAspect="1"/>
            </p:cNvPicPr>
            <p:nvPr/>
          </p:nvPicPr>
          <p:blipFill>
            <a:blip r:embed="rId3"/>
            <a:stretch>
              <a:fillRect/>
            </a:stretch>
          </p:blipFill>
          <p:spPr>
            <a:xfrm>
              <a:off x="191708" y="2553554"/>
              <a:ext cx="8279038" cy="2919198"/>
            </a:xfrm>
            <a:prstGeom prst="rect">
              <a:avLst/>
            </a:prstGeom>
          </p:spPr>
        </p:pic>
      </p:grpSp>
    </p:spTree>
    <p:extLst>
      <p:ext uri="{BB962C8B-B14F-4D97-AF65-F5344CB8AC3E}">
        <p14:creationId xmlns:p14="http://schemas.microsoft.com/office/powerpoint/2010/main" val="2839024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8364" y="109181"/>
            <a:ext cx="6264322" cy="523220"/>
          </a:xfrm>
          <a:prstGeom prst="rect">
            <a:avLst/>
          </a:prstGeom>
          <a:noFill/>
        </p:spPr>
        <p:txBody>
          <a:bodyPr wrap="square" rtlCol="0">
            <a:spAutoFit/>
          </a:bodyPr>
          <a:lstStyle/>
          <a:p>
            <a:r>
              <a:rPr lang="tr-TR" sz="2800" b="1" dirty="0" smtClean="0"/>
              <a:t>VOLTAGE REGULATION AND EFFICIENCY</a:t>
            </a:r>
            <a:endParaRPr lang="tr-TR" sz="2800" b="1" dirty="0"/>
          </a:p>
        </p:txBody>
      </p:sp>
      <p:pic>
        <p:nvPicPr>
          <p:cNvPr id="5" name="Resim 4"/>
          <p:cNvPicPr>
            <a:picLocks noChangeAspect="1"/>
          </p:cNvPicPr>
          <p:nvPr/>
        </p:nvPicPr>
        <p:blipFill>
          <a:blip r:embed="rId2"/>
          <a:stretch>
            <a:fillRect/>
          </a:stretch>
        </p:blipFill>
        <p:spPr>
          <a:xfrm>
            <a:off x="218364" y="730226"/>
            <a:ext cx="10638306" cy="2859135"/>
          </a:xfrm>
          <a:prstGeom prst="rect">
            <a:avLst/>
          </a:prstGeom>
        </p:spPr>
      </p:pic>
      <p:grpSp>
        <p:nvGrpSpPr>
          <p:cNvPr id="9" name="Grup 8"/>
          <p:cNvGrpSpPr/>
          <p:nvPr/>
        </p:nvGrpSpPr>
        <p:grpSpPr>
          <a:xfrm>
            <a:off x="368492" y="3589361"/>
            <a:ext cx="10324402" cy="1033058"/>
            <a:chOff x="395788" y="3801677"/>
            <a:chExt cx="10324402" cy="1033058"/>
          </a:xfrm>
        </p:grpSpPr>
        <p:pic>
          <p:nvPicPr>
            <p:cNvPr id="6" name="Resim 5"/>
            <p:cNvPicPr>
              <a:picLocks noChangeAspect="1"/>
            </p:cNvPicPr>
            <p:nvPr/>
          </p:nvPicPr>
          <p:blipFill>
            <a:blip r:embed="rId3"/>
            <a:stretch>
              <a:fillRect/>
            </a:stretch>
          </p:blipFill>
          <p:spPr>
            <a:xfrm>
              <a:off x="395788" y="3801677"/>
              <a:ext cx="4858603" cy="1033058"/>
            </a:xfrm>
            <a:prstGeom prst="rect">
              <a:avLst/>
            </a:prstGeom>
          </p:spPr>
        </p:pic>
        <p:pic>
          <p:nvPicPr>
            <p:cNvPr id="7" name="Resim 6"/>
            <p:cNvPicPr>
              <a:picLocks noChangeAspect="1"/>
            </p:cNvPicPr>
            <p:nvPr/>
          </p:nvPicPr>
          <p:blipFill>
            <a:blip r:embed="rId4"/>
            <a:stretch>
              <a:fillRect/>
            </a:stretch>
          </p:blipFill>
          <p:spPr>
            <a:xfrm>
              <a:off x="5752405" y="3801677"/>
              <a:ext cx="4967785" cy="952726"/>
            </a:xfrm>
            <a:prstGeom prst="rect">
              <a:avLst/>
            </a:prstGeom>
          </p:spPr>
        </p:pic>
        <p:sp>
          <p:nvSpPr>
            <p:cNvPr id="8" name="Metin kutusu 7"/>
            <p:cNvSpPr txBox="1"/>
            <p:nvPr/>
          </p:nvSpPr>
          <p:spPr>
            <a:xfrm>
              <a:off x="5313466" y="4016430"/>
              <a:ext cx="338919" cy="523220"/>
            </a:xfrm>
            <a:prstGeom prst="rect">
              <a:avLst/>
            </a:prstGeom>
            <a:noFill/>
          </p:spPr>
          <p:txBody>
            <a:bodyPr wrap="square" rtlCol="0">
              <a:spAutoFit/>
            </a:bodyPr>
            <a:lstStyle/>
            <a:p>
              <a:r>
                <a:rPr lang="tr-TR" sz="2800" b="1" dirty="0"/>
                <a:t>=</a:t>
              </a:r>
            </a:p>
          </p:txBody>
        </p:sp>
      </p:grpSp>
      <p:pic>
        <p:nvPicPr>
          <p:cNvPr id="10" name="Resim 9"/>
          <p:cNvPicPr>
            <a:picLocks noChangeAspect="1"/>
          </p:cNvPicPr>
          <p:nvPr/>
        </p:nvPicPr>
        <p:blipFill>
          <a:blip r:embed="rId5"/>
          <a:stretch>
            <a:fillRect/>
          </a:stretch>
        </p:blipFill>
        <p:spPr>
          <a:xfrm>
            <a:off x="368492" y="4756840"/>
            <a:ext cx="7978274" cy="959220"/>
          </a:xfrm>
          <a:prstGeom prst="rect">
            <a:avLst/>
          </a:prstGeom>
        </p:spPr>
      </p:pic>
    </p:spTree>
    <p:extLst>
      <p:ext uri="{BB962C8B-B14F-4D97-AF65-F5344CB8AC3E}">
        <p14:creationId xmlns:p14="http://schemas.microsoft.com/office/powerpoint/2010/main" val="2470514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610" y="44070"/>
            <a:ext cx="10515600" cy="1213016"/>
          </a:xfrm>
        </p:spPr>
        <p:txBody>
          <a:bodyPr/>
          <a:lstStyle/>
          <a:p>
            <a:r>
              <a:rPr lang="en-US" b="1" dirty="0" smtClean="0"/>
              <a:t>Construction of transformer</a:t>
            </a:r>
            <a:endParaRPr lang="en-US" b="1" dirty="0"/>
          </a:p>
        </p:txBody>
      </p:sp>
      <p:pic>
        <p:nvPicPr>
          <p:cNvPr id="4" name="Resim 3"/>
          <p:cNvPicPr>
            <a:picLocks noChangeAspect="1"/>
          </p:cNvPicPr>
          <p:nvPr/>
        </p:nvPicPr>
        <p:blipFill>
          <a:blip r:embed="rId2"/>
          <a:stretch>
            <a:fillRect/>
          </a:stretch>
        </p:blipFill>
        <p:spPr>
          <a:xfrm>
            <a:off x="1828800" y="1038012"/>
            <a:ext cx="7233313" cy="5635744"/>
          </a:xfrm>
          <a:prstGeom prst="rect">
            <a:avLst/>
          </a:prstGeom>
        </p:spPr>
      </p:pic>
    </p:spTree>
    <p:extLst>
      <p:ext uri="{BB962C8B-B14F-4D97-AF65-F5344CB8AC3E}">
        <p14:creationId xmlns:p14="http://schemas.microsoft.com/office/powerpoint/2010/main" val="1653476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33905" y="125530"/>
            <a:ext cx="11970892" cy="6602816"/>
            <a:chOff x="202913" y="125530"/>
            <a:chExt cx="11970892" cy="6602816"/>
          </a:xfrm>
        </p:grpSpPr>
        <p:grpSp>
          <p:nvGrpSpPr>
            <p:cNvPr id="11" name="Grup 10"/>
            <p:cNvGrpSpPr/>
            <p:nvPr/>
          </p:nvGrpSpPr>
          <p:grpSpPr>
            <a:xfrm>
              <a:off x="202913" y="1229711"/>
              <a:ext cx="6646460" cy="3950238"/>
              <a:chOff x="1" y="125530"/>
              <a:chExt cx="6646460" cy="3950238"/>
            </a:xfrm>
          </p:grpSpPr>
          <p:pic>
            <p:nvPicPr>
              <p:cNvPr id="4" name="Resim 3"/>
              <p:cNvPicPr>
                <a:picLocks noChangeAspect="1"/>
              </p:cNvPicPr>
              <p:nvPr/>
            </p:nvPicPr>
            <p:blipFill>
              <a:blip r:embed="rId2"/>
              <a:stretch>
                <a:fillRect/>
              </a:stretch>
            </p:blipFill>
            <p:spPr>
              <a:xfrm>
                <a:off x="1" y="125530"/>
                <a:ext cx="3337802" cy="741734"/>
              </a:xfrm>
              <a:prstGeom prst="rect">
                <a:avLst/>
              </a:prstGeom>
            </p:spPr>
          </p:pic>
          <p:pic>
            <p:nvPicPr>
              <p:cNvPr id="5" name="Resim 4"/>
              <p:cNvPicPr>
                <a:picLocks noChangeAspect="1"/>
              </p:cNvPicPr>
              <p:nvPr/>
            </p:nvPicPr>
            <p:blipFill>
              <a:blip r:embed="rId3"/>
              <a:stretch>
                <a:fillRect/>
              </a:stretch>
            </p:blipFill>
            <p:spPr>
              <a:xfrm>
                <a:off x="1" y="867264"/>
                <a:ext cx="6646460" cy="1071705"/>
              </a:xfrm>
              <a:prstGeom prst="rect">
                <a:avLst/>
              </a:prstGeom>
            </p:spPr>
          </p:pic>
          <p:pic>
            <p:nvPicPr>
              <p:cNvPr id="6" name="Resim 5"/>
              <p:cNvPicPr>
                <a:picLocks noChangeAspect="1"/>
              </p:cNvPicPr>
              <p:nvPr/>
            </p:nvPicPr>
            <p:blipFill>
              <a:blip r:embed="rId4"/>
              <a:stretch>
                <a:fillRect/>
              </a:stretch>
            </p:blipFill>
            <p:spPr>
              <a:xfrm>
                <a:off x="138900" y="1938969"/>
                <a:ext cx="5538567" cy="1098922"/>
              </a:xfrm>
              <a:prstGeom prst="rect">
                <a:avLst/>
              </a:prstGeom>
            </p:spPr>
          </p:pic>
          <p:pic>
            <p:nvPicPr>
              <p:cNvPr id="7" name="Resim 6"/>
              <p:cNvPicPr>
                <a:picLocks noChangeAspect="1"/>
              </p:cNvPicPr>
              <p:nvPr/>
            </p:nvPicPr>
            <p:blipFill>
              <a:blip r:embed="rId5"/>
              <a:stretch>
                <a:fillRect/>
              </a:stretch>
            </p:blipFill>
            <p:spPr>
              <a:xfrm>
                <a:off x="47241" y="3091992"/>
                <a:ext cx="3627674" cy="983776"/>
              </a:xfrm>
              <a:prstGeom prst="rect">
                <a:avLst/>
              </a:prstGeom>
            </p:spPr>
          </p:pic>
        </p:grpSp>
        <p:pic>
          <p:nvPicPr>
            <p:cNvPr id="8" name="Resim 7"/>
            <p:cNvPicPr>
              <a:picLocks noChangeAspect="1"/>
            </p:cNvPicPr>
            <p:nvPr/>
          </p:nvPicPr>
          <p:blipFill rotWithShape="1">
            <a:blip r:embed="rId6"/>
            <a:srcRect l="3728"/>
            <a:stretch/>
          </p:blipFill>
          <p:spPr>
            <a:xfrm>
              <a:off x="6849373" y="125530"/>
              <a:ext cx="5240341" cy="2762407"/>
            </a:xfrm>
            <a:prstGeom prst="rect">
              <a:avLst/>
            </a:prstGeom>
          </p:spPr>
        </p:pic>
        <p:pic>
          <p:nvPicPr>
            <p:cNvPr id="9" name="Resim 8"/>
            <p:cNvPicPr>
              <a:picLocks noChangeAspect="1"/>
            </p:cNvPicPr>
            <p:nvPr/>
          </p:nvPicPr>
          <p:blipFill rotWithShape="1">
            <a:blip r:embed="rId7"/>
            <a:srcRect l="5558" r="6563" b="12468"/>
            <a:stretch/>
          </p:blipFill>
          <p:spPr>
            <a:xfrm>
              <a:off x="6754483" y="2167269"/>
              <a:ext cx="5419322" cy="4561077"/>
            </a:xfrm>
            <a:prstGeom prst="rect">
              <a:avLst/>
            </a:prstGeom>
          </p:spPr>
        </p:pic>
      </p:grpSp>
    </p:spTree>
    <p:extLst>
      <p:ext uri="{BB962C8B-B14F-4D97-AF65-F5344CB8AC3E}">
        <p14:creationId xmlns:p14="http://schemas.microsoft.com/office/powerpoint/2010/main" val="3711833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t="8252"/>
          <a:stretch/>
        </p:blipFill>
        <p:spPr>
          <a:xfrm>
            <a:off x="2006224" y="0"/>
            <a:ext cx="8545344" cy="3034920"/>
          </a:xfrm>
          <a:prstGeom prst="rect">
            <a:avLst/>
          </a:prstGeom>
        </p:spPr>
      </p:pic>
      <p:grpSp>
        <p:nvGrpSpPr>
          <p:cNvPr id="11" name="Grup 10"/>
          <p:cNvGrpSpPr/>
          <p:nvPr/>
        </p:nvGrpSpPr>
        <p:grpSpPr>
          <a:xfrm>
            <a:off x="40944" y="2991914"/>
            <a:ext cx="12139186" cy="3866086"/>
            <a:chOff x="40944" y="2991914"/>
            <a:chExt cx="12139186" cy="3866086"/>
          </a:xfrm>
        </p:grpSpPr>
        <p:grpSp>
          <p:nvGrpSpPr>
            <p:cNvPr id="9" name="Grup 8"/>
            <p:cNvGrpSpPr/>
            <p:nvPr/>
          </p:nvGrpSpPr>
          <p:grpSpPr>
            <a:xfrm>
              <a:off x="40944" y="3157749"/>
              <a:ext cx="12139186" cy="3700251"/>
              <a:chOff x="40944" y="3157749"/>
              <a:chExt cx="12139186" cy="3700251"/>
            </a:xfrm>
          </p:grpSpPr>
          <p:pic>
            <p:nvPicPr>
              <p:cNvPr id="6" name="Resim 5"/>
              <p:cNvPicPr>
                <a:picLocks noChangeAspect="1"/>
              </p:cNvPicPr>
              <p:nvPr/>
            </p:nvPicPr>
            <p:blipFill>
              <a:blip r:embed="rId3"/>
              <a:stretch>
                <a:fillRect/>
              </a:stretch>
            </p:blipFill>
            <p:spPr>
              <a:xfrm>
                <a:off x="40944" y="3157749"/>
                <a:ext cx="6496334" cy="3350170"/>
              </a:xfrm>
              <a:prstGeom prst="rect">
                <a:avLst/>
              </a:prstGeom>
            </p:spPr>
          </p:pic>
          <p:pic>
            <p:nvPicPr>
              <p:cNvPr id="7" name="Resim 6"/>
              <p:cNvPicPr>
                <a:picLocks noChangeAspect="1"/>
              </p:cNvPicPr>
              <p:nvPr/>
            </p:nvPicPr>
            <p:blipFill>
              <a:blip r:embed="rId4"/>
              <a:stretch>
                <a:fillRect/>
              </a:stretch>
            </p:blipFill>
            <p:spPr>
              <a:xfrm>
                <a:off x="6496334" y="3498339"/>
                <a:ext cx="5683796" cy="3257303"/>
              </a:xfrm>
              <a:prstGeom prst="rect">
                <a:avLst/>
              </a:prstGeom>
            </p:spPr>
          </p:pic>
          <p:sp>
            <p:nvSpPr>
              <p:cNvPr id="8" name="Dikdörtgen 7"/>
              <p:cNvSpPr/>
              <p:nvPr/>
            </p:nvSpPr>
            <p:spPr>
              <a:xfrm flipH="1">
                <a:off x="6364632" y="3261815"/>
                <a:ext cx="104406" cy="3596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10" name="Dikdörtgen 9"/>
            <p:cNvSpPr/>
            <p:nvPr/>
          </p:nvSpPr>
          <p:spPr>
            <a:xfrm>
              <a:off x="109181" y="2991914"/>
              <a:ext cx="12002709" cy="124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3155963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00121" y="81888"/>
            <a:ext cx="9057778" cy="6624580"/>
          </a:xfrm>
          <a:prstGeom prst="rect">
            <a:avLst/>
          </a:prstGeom>
        </p:spPr>
      </p:pic>
    </p:spTree>
    <p:extLst>
      <p:ext uri="{BB962C8B-B14F-4D97-AF65-F5344CB8AC3E}">
        <p14:creationId xmlns:p14="http://schemas.microsoft.com/office/powerpoint/2010/main" val="3778057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109183" y="180328"/>
            <a:ext cx="12041873" cy="6534371"/>
            <a:chOff x="109183" y="180328"/>
            <a:chExt cx="12041873" cy="6534371"/>
          </a:xfrm>
        </p:grpSpPr>
        <p:pic>
          <p:nvPicPr>
            <p:cNvPr id="4" name="Resim 3"/>
            <p:cNvPicPr>
              <a:picLocks noChangeAspect="1"/>
            </p:cNvPicPr>
            <p:nvPr/>
          </p:nvPicPr>
          <p:blipFill>
            <a:blip r:embed="rId2"/>
            <a:stretch>
              <a:fillRect/>
            </a:stretch>
          </p:blipFill>
          <p:spPr>
            <a:xfrm>
              <a:off x="109183" y="287601"/>
              <a:ext cx="6810232" cy="6312855"/>
            </a:xfrm>
            <a:prstGeom prst="rect">
              <a:avLst/>
            </a:prstGeom>
          </p:spPr>
        </p:pic>
        <p:pic>
          <p:nvPicPr>
            <p:cNvPr id="5" name="Resim 4"/>
            <p:cNvPicPr>
              <a:picLocks noChangeAspect="1"/>
            </p:cNvPicPr>
            <p:nvPr/>
          </p:nvPicPr>
          <p:blipFill>
            <a:blip r:embed="rId3"/>
            <a:stretch>
              <a:fillRect/>
            </a:stretch>
          </p:blipFill>
          <p:spPr>
            <a:xfrm>
              <a:off x="6878470" y="180328"/>
              <a:ext cx="5272586" cy="4079977"/>
            </a:xfrm>
            <a:prstGeom prst="rect">
              <a:avLst/>
            </a:prstGeom>
          </p:spPr>
        </p:pic>
        <p:sp>
          <p:nvSpPr>
            <p:cNvPr id="6" name="Dikdörtgen 5"/>
            <p:cNvSpPr/>
            <p:nvPr/>
          </p:nvSpPr>
          <p:spPr>
            <a:xfrm>
              <a:off x="7042245" y="600501"/>
              <a:ext cx="45719" cy="6114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3326063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361062" y="122831"/>
            <a:ext cx="7581403" cy="6589496"/>
          </a:xfrm>
          <a:prstGeom prst="rect">
            <a:avLst/>
          </a:prstGeom>
        </p:spPr>
      </p:pic>
    </p:spTree>
    <p:extLst>
      <p:ext uri="{BB962C8B-B14F-4D97-AF65-F5344CB8AC3E}">
        <p14:creationId xmlns:p14="http://schemas.microsoft.com/office/powerpoint/2010/main" val="457132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34504" y="0"/>
            <a:ext cx="12164054" cy="6591869"/>
            <a:chOff x="0" y="0"/>
            <a:chExt cx="12164054" cy="6591869"/>
          </a:xfrm>
        </p:grpSpPr>
        <p:grpSp>
          <p:nvGrpSpPr>
            <p:cNvPr id="8" name="Grup 7"/>
            <p:cNvGrpSpPr/>
            <p:nvPr/>
          </p:nvGrpSpPr>
          <p:grpSpPr>
            <a:xfrm>
              <a:off x="0" y="0"/>
              <a:ext cx="12164054" cy="6591869"/>
              <a:chOff x="0" y="0"/>
              <a:chExt cx="12164054" cy="6591869"/>
            </a:xfrm>
          </p:grpSpPr>
          <p:pic>
            <p:nvPicPr>
              <p:cNvPr id="4" name="Resim 3"/>
              <p:cNvPicPr>
                <a:picLocks noChangeAspect="1"/>
              </p:cNvPicPr>
              <p:nvPr/>
            </p:nvPicPr>
            <p:blipFill>
              <a:blip r:embed="rId2"/>
              <a:stretch>
                <a:fillRect/>
              </a:stretch>
            </p:blipFill>
            <p:spPr>
              <a:xfrm>
                <a:off x="0" y="0"/>
                <a:ext cx="6655691" cy="5168522"/>
              </a:xfrm>
              <a:prstGeom prst="rect">
                <a:avLst/>
              </a:prstGeom>
            </p:spPr>
          </p:pic>
          <p:pic>
            <p:nvPicPr>
              <p:cNvPr id="5" name="Resim 4"/>
              <p:cNvPicPr>
                <a:picLocks noChangeAspect="1"/>
              </p:cNvPicPr>
              <p:nvPr/>
            </p:nvPicPr>
            <p:blipFill>
              <a:blip r:embed="rId3"/>
              <a:stretch>
                <a:fillRect/>
              </a:stretch>
            </p:blipFill>
            <p:spPr>
              <a:xfrm>
                <a:off x="6669339" y="126809"/>
                <a:ext cx="5494715" cy="2719150"/>
              </a:xfrm>
              <a:prstGeom prst="rect">
                <a:avLst/>
              </a:prstGeom>
            </p:spPr>
          </p:pic>
          <p:sp>
            <p:nvSpPr>
              <p:cNvPr id="6" name="Dikdörtgen 5"/>
              <p:cNvSpPr/>
              <p:nvPr/>
            </p:nvSpPr>
            <p:spPr>
              <a:xfrm>
                <a:off x="6655691" y="126809"/>
                <a:ext cx="45719" cy="6465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4"/>
              <a:stretch>
                <a:fillRect/>
              </a:stretch>
            </p:blipFill>
            <p:spPr>
              <a:xfrm>
                <a:off x="6722535" y="3432390"/>
                <a:ext cx="5423953" cy="1999417"/>
              </a:xfrm>
              <a:prstGeom prst="rect">
                <a:avLst/>
              </a:prstGeom>
            </p:spPr>
          </p:pic>
        </p:grpSp>
        <p:pic>
          <p:nvPicPr>
            <p:cNvPr id="9" name="Resim 8"/>
            <p:cNvPicPr>
              <a:picLocks noChangeAspect="1"/>
            </p:cNvPicPr>
            <p:nvPr/>
          </p:nvPicPr>
          <p:blipFill>
            <a:blip r:embed="rId5"/>
            <a:stretch>
              <a:fillRect/>
            </a:stretch>
          </p:blipFill>
          <p:spPr>
            <a:xfrm>
              <a:off x="6871434" y="5758218"/>
              <a:ext cx="3619519" cy="656230"/>
            </a:xfrm>
            <a:prstGeom prst="rect">
              <a:avLst/>
            </a:prstGeom>
          </p:spPr>
        </p:pic>
      </p:grpSp>
    </p:spTree>
    <p:extLst>
      <p:ext uri="{BB962C8B-B14F-4D97-AF65-F5344CB8AC3E}">
        <p14:creationId xmlns:p14="http://schemas.microsoft.com/office/powerpoint/2010/main" val="3594172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1975657" y="122832"/>
            <a:ext cx="7483811" cy="6564573"/>
            <a:chOff x="242389" y="0"/>
            <a:chExt cx="7483811" cy="6564573"/>
          </a:xfrm>
        </p:grpSpPr>
        <p:pic>
          <p:nvPicPr>
            <p:cNvPr id="4" name="Resim 3"/>
            <p:cNvPicPr>
              <a:picLocks noChangeAspect="1"/>
            </p:cNvPicPr>
            <p:nvPr/>
          </p:nvPicPr>
          <p:blipFill>
            <a:blip r:embed="rId2"/>
            <a:stretch>
              <a:fillRect/>
            </a:stretch>
          </p:blipFill>
          <p:spPr>
            <a:xfrm>
              <a:off x="242389" y="0"/>
              <a:ext cx="7483811" cy="2074460"/>
            </a:xfrm>
            <a:prstGeom prst="rect">
              <a:avLst/>
            </a:prstGeom>
          </p:spPr>
        </p:pic>
        <p:pic>
          <p:nvPicPr>
            <p:cNvPr id="5" name="Resim 4"/>
            <p:cNvPicPr>
              <a:picLocks noChangeAspect="1"/>
            </p:cNvPicPr>
            <p:nvPr/>
          </p:nvPicPr>
          <p:blipFill>
            <a:blip r:embed="rId3"/>
            <a:stretch>
              <a:fillRect/>
            </a:stretch>
          </p:blipFill>
          <p:spPr>
            <a:xfrm>
              <a:off x="242389" y="2074460"/>
              <a:ext cx="6925786" cy="2164308"/>
            </a:xfrm>
            <a:prstGeom prst="rect">
              <a:avLst/>
            </a:prstGeom>
          </p:spPr>
        </p:pic>
        <p:pic>
          <p:nvPicPr>
            <p:cNvPr id="6" name="Resim 5"/>
            <p:cNvPicPr>
              <a:picLocks noChangeAspect="1"/>
            </p:cNvPicPr>
            <p:nvPr/>
          </p:nvPicPr>
          <p:blipFill>
            <a:blip r:embed="rId4"/>
            <a:stretch>
              <a:fillRect/>
            </a:stretch>
          </p:blipFill>
          <p:spPr>
            <a:xfrm>
              <a:off x="242389" y="4369203"/>
              <a:ext cx="7298515" cy="2195370"/>
            </a:xfrm>
            <a:prstGeom prst="rect">
              <a:avLst/>
            </a:prstGeom>
          </p:spPr>
        </p:pic>
      </p:grpSp>
    </p:spTree>
    <p:extLst>
      <p:ext uri="{BB962C8B-B14F-4D97-AF65-F5344CB8AC3E}">
        <p14:creationId xmlns:p14="http://schemas.microsoft.com/office/powerpoint/2010/main" val="11965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69491" y="450588"/>
            <a:ext cx="7745685" cy="5649961"/>
          </a:xfrm>
          <a:prstGeom prst="rect">
            <a:avLst/>
          </a:prstGeom>
        </p:spPr>
      </p:pic>
    </p:spTree>
    <p:extLst>
      <p:ext uri="{BB962C8B-B14F-4D97-AF65-F5344CB8AC3E}">
        <p14:creationId xmlns:p14="http://schemas.microsoft.com/office/powerpoint/2010/main" val="1122957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191068" y="205852"/>
            <a:ext cx="11791667" cy="6167652"/>
            <a:chOff x="0" y="205852"/>
            <a:chExt cx="11969088" cy="6167652"/>
          </a:xfrm>
        </p:grpSpPr>
        <p:pic>
          <p:nvPicPr>
            <p:cNvPr id="4" name="Resim 3"/>
            <p:cNvPicPr>
              <a:picLocks noChangeAspect="1"/>
            </p:cNvPicPr>
            <p:nvPr/>
          </p:nvPicPr>
          <p:blipFill>
            <a:blip r:embed="rId2"/>
            <a:stretch>
              <a:fillRect/>
            </a:stretch>
          </p:blipFill>
          <p:spPr>
            <a:xfrm>
              <a:off x="242034" y="205852"/>
              <a:ext cx="3112369" cy="476535"/>
            </a:xfrm>
            <a:prstGeom prst="rect">
              <a:avLst/>
            </a:prstGeom>
          </p:spPr>
        </p:pic>
        <p:pic>
          <p:nvPicPr>
            <p:cNvPr id="5" name="Resim 4"/>
            <p:cNvPicPr>
              <a:picLocks noChangeAspect="1"/>
            </p:cNvPicPr>
            <p:nvPr/>
          </p:nvPicPr>
          <p:blipFill rotWithShape="1">
            <a:blip r:embed="rId3"/>
            <a:srcRect l="3005" r="3853"/>
            <a:stretch/>
          </p:blipFill>
          <p:spPr>
            <a:xfrm>
              <a:off x="0" y="807633"/>
              <a:ext cx="5131558" cy="3087527"/>
            </a:xfrm>
            <a:prstGeom prst="rect">
              <a:avLst/>
            </a:prstGeom>
          </p:spPr>
        </p:pic>
        <p:pic>
          <p:nvPicPr>
            <p:cNvPr id="6" name="Resim 5"/>
            <p:cNvPicPr>
              <a:picLocks noChangeAspect="1"/>
            </p:cNvPicPr>
            <p:nvPr/>
          </p:nvPicPr>
          <p:blipFill>
            <a:blip r:embed="rId4"/>
            <a:stretch>
              <a:fillRect/>
            </a:stretch>
          </p:blipFill>
          <p:spPr>
            <a:xfrm>
              <a:off x="242034" y="4101863"/>
              <a:ext cx="2497294" cy="434312"/>
            </a:xfrm>
            <a:prstGeom prst="rect">
              <a:avLst/>
            </a:prstGeom>
          </p:spPr>
        </p:pic>
        <p:pic>
          <p:nvPicPr>
            <p:cNvPr id="7" name="Resim 6"/>
            <p:cNvPicPr>
              <a:picLocks noChangeAspect="1"/>
            </p:cNvPicPr>
            <p:nvPr/>
          </p:nvPicPr>
          <p:blipFill>
            <a:blip r:embed="rId5"/>
            <a:stretch>
              <a:fillRect/>
            </a:stretch>
          </p:blipFill>
          <p:spPr>
            <a:xfrm>
              <a:off x="5590889" y="4231266"/>
              <a:ext cx="4065895" cy="508237"/>
            </a:xfrm>
            <a:prstGeom prst="rect">
              <a:avLst/>
            </a:prstGeom>
          </p:spPr>
        </p:pic>
        <p:pic>
          <p:nvPicPr>
            <p:cNvPr id="8" name="Resim 7"/>
            <p:cNvPicPr>
              <a:picLocks noChangeAspect="1"/>
            </p:cNvPicPr>
            <p:nvPr/>
          </p:nvPicPr>
          <p:blipFill rotWithShape="1">
            <a:blip r:embed="rId6"/>
            <a:srcRect l="4724" r="1823" b="7307"/>
            <a:stretch/>
          </p:blipFill>
          <p:spPr>
            <a:xfrm>
              <a:off x="5131558" y="853834"/>
              <a:ext cx="6837530" cy="3087527"/>
            </a:xfrm>
            <a:prstGeom prst="rect">
              <a:avLst/>
            </a:prstGeom>
          </p:spPr>
        </p:pic>
        <p:pic>
          <p:nvPicPr>
            <p:cNvPr id="9" name="Resim 8"/>
            <p:cNvPicPr>
              <a:picLocks noChangeAspect="1"/>
            </p:cNvPicPr>
            <p:nvPr/>
          </p:nvPicPr>
          <p:blipFill>
            <a:blip r:embed="rId7"/>
            <a:stretch>
              <a:fillRect/>
            </a:stretch>
          </p:blipFill>
          <p:spPr>
            <a:xfrm>
              <a:off x="5559887" y="5029408"/>
              <a:ext cx="1910687" cy="487835"/>
            </a:xfrm>
            <a:prstGeom prst="rect">
              <a:avLst/>
            </a:prstGeom>
          </p:spPr>
        </p:pic>
        <p:pic>
          <p:nvPicPr>
            <p:cNvPr id="10" name="Resim 9"/>
            <p:cNvPicPr>
              <a:picLocks noChangeAspect="1"/>
            </p:cNvPicPr>
            <p:nvPr/>
          </p:nvPicPr>
          <p:blipFill>
            <a:blip r:embed="rId8"/>
            <a:stretch>
              <a:fillRect/>
            </a:stretch>
          </p:blipFill>
          <p:spPr>
            <a:xfrm>
              <a:off x="5590889" y="5760133"/>
              <a:ext cx="1879685" cy="613371"/>
            </a:xfrm>
            <a:prstGeom prst="rect">
              <a:avLst/>
            </a:prstGeom>
          </p:spPr>
        </p:pic>
      </p:grpSp>
    </p:spTree>
    <p:extLst>
      <p:ext uri="{BB962C8B-B14F-4D97-AF65-F5344CB8AC3E}">
        <p14:creationId xmlns:p14="http://schemas.microsoft.com/office/powerpoint/2010/main" val="19113555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146076" y="155953"/>
            <a:ext cx="11884956" cy="6259809"/>
            <a:chOff x="91484" y="155953"/>
            <a:chExt cx="11884956" cy="6259809"/>
          </a:xfrm>
        </p:grpSpPr>
        <p:pic>
          <p:nvPicPr>
            <p:cNvPr id="5" name="Resim 4"/>
            <p:cNvPicPr>
              <a:picLocks noChangeAspect="1"/>
            </p:cNvPicPr>
            <p:nvPr/>
          </p:nvPicPr>
          <p:blipFill rotWithShape="1">
            <a:blip r:embed="rId2"/>
            <a:srcRect l="5374"/>
            <a:stretch/>
          </p:blipFill>
          <p:spPr>
            <a:xfrm>
              <a:off x="5673663" y="155953"/>
              <a:ext cx="6302777" cy="2882631"/>
            </a:xfrm>
            <a:prstGeom prst="rect">
              <a:avLst/>
            </a:prstGeom>
          </p:spPr>
        </p:pic>
        <p:grpSp>
          <p:nvGrpSpPr>
            <p:cNvPr id="7" name="Grup 6"/>
            <p:cNvGrpSpPr/>
            <p:nvPr/>
          </p:nvGrpSpPr>
          <p:grpSpPr>
            <a:xfrm>
              <a:off x="143726" y="155953"/>
              <a:ext cx="4946498" cy="2614147"/>
              <a:chOff x="89134" y="128657"/>
              <a:chExt cx="4946498" cy="2614147"/>
            </a:xfrm>
          </p:grpSpPr>
          <p:pic>
            <p:nvPicPr>
              <p:cNvPr id="4" name="Resim 3"/>
              <p:cNvPicPr>
                <a:picLocks noChangeAspect="1"/>
              </p:cNvPicPr>
              <p:nvPr/>
            </p:nvPicPr>
            <p:blipFill>
              <a:blip r:embed="rId3"/>
              <a:stretch>
                <a:fillRect/>
              </a:stretch>
            </p:blipFill>
            <p:spPr>
              <a:xfrm>
                <a:off x="157375" y="128657"/>
                <a:ext cx="4878257" cy="1031403"/>
              </a:xfrm>
              <a:prstGeom prst="rect">
                <a:avLst/>
              </a:prstGeom>
            </p:spPr>
          </p:pic>
          <p:pic>
            <p:nvPicPr>
              <p:cNvPr id="6" name="Resim 5"/>
              <p:cNvPicPr>
                <a:picLocks noChangeAspect="1"/>
              </p:cNvPicPr>
              <p:nvPr/>
            </p:nvPicPr>
            <p:blipFill>
              <a:blip r:embed="rId4"/>
              <a:stretch>
                <a:fillRect/>
              </a:stretch>
            </p:blipFill>
            <p:spPr>
              <a:xfrm>
                <a:off x="89134" y="1017894"/>
                <a:ext cx="4878257" cy="1724910"/>
              </a:xfrm>
              <a:prstGeom prst="rect">
                <a:avLst/>
              </a:prstGeom>
            </p:spPr>
          </p:pic>
        </p:grpSp>
        <p:pic>
          <p:nvPicPr>
            <p:cNvPr id="8" name="Resim 7"/>
            <p:cNvPicPr>
              <a:picLocks noChangeAspect="1"/>
            </p:cNvPicPr>
            <p:nvPr/>
          </p:nvPicPr>
          <p:blipFill>
            <a:blip r:embed="rId5"/>
            <a:stretch>
              <a:fillRect/>
            </a:stretch>
          </p:blipFill>
          <p:spPr>
            <a:xfrm>
              <a:off x="5488889" y="3324862"/>
              <a:ext cx="6487551" cy="2652855"/>
            </a:xfrm>
            <a:prstGeom prst="rect">
              <a:avLst/>
            </a:prstGeom>
          </p:spPr>
        </p:pic>
        <p:pic>
          <p:nvPicPr>
            <p:cNvPr id="9" name="Resim 8"/>
            <p:cNvPicPr>
              <a:picLocks noChangeAspect="1"/>
            </p:cNvPicPr>
            <p:nvPr/>
          </p:nvPicPr>
          <p:blipFill rotWithShape="1">
            <a:blip r:embed="rId6"/>
            <a:srcRect b="45217"/>
            <a:stretch/>
          </p:blipFill>
          <p:spPr>
            <a:xfrm>
              <a:off x="91484" y="2886819"/>
              <a:ext cx="4852042" cy="3528943"/>
            </a:xfrm>
            <a:prstGeom prst="rect">
              <a:avLst/>
            </a:prstGeom>
          </p:spPr>
        </p:pic>
      </p:grpSp>
    </p:spTree>
    <p:extLst>
      <p:ext uri="{BB962C8B-B14F-4D97-AF65-F5344CB8AC3E}">
        <p14:creationId xmlns:p14="http://schemas.microsoft.com/office/powerpoint/2010/main" val="2664537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610" y="44070"/>
            <a:ext cx="10515600" cy="1213016"/>
          </a:xfrm>
        </p:spPr>
        <p:txBody>
          <a:bodyPr/>
          <a:lstStyle/>
          <a:p>
            <a:r>
              <a:rPr lang="en-US" b="1" dirty="0" smtClean="0"/>
              <a:t>Construction of transformer</a:t>
            </a:r>
            <a:endParaRPr lang="en-US" b="1" dirty="0"/>
          </a:p>
        </p:txBody>
      </p:sp>
      <p:pic>
        <p:nvPicPr>
          <p:cNvPr id="3" name="Resim 2"/>
          <p:cNvPicPr>
            <a:picLocks noChangeAspect="1"/>
          </p:cNvPicPr>
          <p:nvPr/>
        </p:nvPicPr>
        <p:blipFill>
          <a:blip r:embed="rId2"/>
          <a:stretch>
            <a:fillRect/>
          </a:stretch>
        </p:blipFill>
        <p:spPr>
          <a:xfrm>
            <a:off x="1842448" y="1055782"/>
            <a:ext cx="7043737" cy="5328110"/>
          </a:xfrm>
          <a:prstGeom prst="rect">
            <a:avLst/>
          </a:prstGeom>
        </p:spPr>
      </p:pic>
    </p:spTree>
    <p:extLst>
      <p:ext uri="{BB962C8B-B14F-4D97-AF65-F5344CB8AC3E}">
        <p14:creationId xmlns:p14="http://schemas.microsoft.com/office/powerpoint/2010/main" val="3929636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144241" y="205852"/>
            <a:ext cx="12047759" cy="6567904"/>
            <a:chOff x="144241" y="205852"/>
            <a:chExt cx="12047759" cy="6567904"/>
          </a:xfrm>
        </p:grpSpPr>
        <p:pic>
          <p:nvPicPr>
            <p:cNvPr id="4" name="Resim 3"/>
            <p:cNvPicPr>
              <a:picLocks noChangeAspect="1"/>
            </p:cNvPicPr>
            <p:nvPr/>
          </p:nvPicPr>
          <p:blipFill>
            <a:blip r:embed="rId2"/>
            <a:stretch>
              <a:fillRect/>
            </a:stretch>
          </p:blipFill>
          <p:spPr>
            <a:xfrm>
              <a:off x="242034" y="205852"/>
              <a:ext cx="3112369" cy="476535"/>
            </a:xfrm>
            <a:prstGeom prst="rect">
              <a:avLst/>
            </a:prstGeom>
          </p:spPr>
        </p:pic>
        <p:pic>
          <p:nvPicPr>
            <p:cNvPr id="6" name="Resim 5"/>
            <p:cNvPicPr>
              <a:picLocks noChangeAspect="1"/>
            </p:cNvPicPr>
            <p:nvPr/>
          </p:nvPicPr>
          <p:blipFill>
            <a:blip r:embed="rId3"/>
            <a:stretch>
              <a:fillRect/>
            </a:stretch>
          </p:blipFill>
          <p:spPr>
            <a:xfrm>
              <a:off x="7153243" y="1351128"/>
              <a:ext cx="5038757" cy="2660283"/>
            </a:xfrm>
            <a:prstGeom prst="rect">
              <a:avLst/>
            </a:prstGeom>
          </p:spPr>
        </p:pic>
        <p:pic>
          <p:nvPicPr>
            <p:cNvPr id="8" name="Resim 7"/>
            <p:cNvPicPr>
              <a:picLocks noChangeAspect="1"/>
            </p:cNvPicPr>
            <p:nvPr/>
          </p:nvPicPr>
          <p:blipFill>
            <a:blip r:embed="rId4"/>
            <a:stretch>
              <a:fillRect/>
            </a:stretch>
          </p:blipFill>
          <p:spPr>
            <a:xfrm>
              <a:off x="242034" y="723329"/>
              <a:ext cx="7146608" cy="3329024"/>
            </a:xfrm>
            <a:prstGeom prst="rect">
              <a:avLst/>
            </a:prstGeom>
          </p:spPr>
        </p:pic>
        <p:pic>
          <p:nvPicPr>
            <p:cNvPr id="7" name="Resim 6"/>
            <p:cNvPicPr>
              <a:picLocks noChangeAspect="1"/>
            </p:cNvPicPr>
            <p:nvPr/>
          </p:nvPicPr>
          <p:blipFill>
            <a:blip r:embed="rId5"/>
            <a:stretch>
              <a:fillRect/>
            </a:stretch>
          </p:blipFill>
          <p:spPr>
            <a:xfrm>
              <a:off x="2152720" y="978524"/>
              <a:ext cx="2150775" cy="1351128"/>
            </a:xfrm>
            <a:prstGeom prst="rect">
              <a:avLst/>
            </a:prstGeom>
          </p:spPr>
        </p:pic>
        <p:pic>
          <p:nvPicPr>
            <p:cNvPr id="9" name="Resim 8"/>
            <p:cNvPicPr>
              <a:picLocks noChangeAspect="1"/>
            </p:cNvPicPr>
            <p:nvPr/>
          </p:nvPicPr>
          <p:blipFill>
            <a:blip r:embed="rId6"/>
            <a:stretch>
              <a:fillRect/>
            </a:stretch>
          </p:blipFill>
          <p:spPr>
            <a:xfrm>
              <a:off x="5608843" y="5424062"/>
              <a:ext cx="2291143" cy="1014869"/>
            </a:xfrm>
            <a:prstGeom prst="rect">
              <a:avLst/>
            </a:prstGeom>
          </p:spPr>
        </p:pic>
        <p:pic>
          <p:nvPicPr>
            <p:cNvPr id="10" name="Resim 9"/>
            <p:cNvPicPr>
              <a:picLocks noChangeAspect="1"/>
            </p:cNvPicPr>
            <p:nvPr/>
          </p:nvPicPr>
          <p:blipFill>
            <a:blip r:embed="rId7"/>
            <a:stretch>
              <a:fillRect/>
            </a:stretch>
          </p:blipFill>
          <p:spPr>
            <a:xfrm>
              <a:off x="8254441" y="5440350"/>
              <a:ext cx="1751691" cy="1014869"/>
            </a:xfrm>
            <a:prstGeom prst="rect">
              <a:avLst/>
            </a:prstGeom>
          </p:spPr>
        </p:pic>
        <p:pic>
          <p:nvPicPr>
            <p:cNvPr id="2" name="Resim 1"/>
            <p:cNvPicPr>
              <a:picLocks noChangeAspect="1"/>
            </p:cNvPicPr>
            <p:nvPr/>
          </p:nvPicPr>
          <p:blipFill>
            <a:blip r:embed="rId8"/>
            <a:stretch>
              <a:fillRect/>
            </a:stretch>
          </p:blipFill>
          <p:spPr>
            <a:xfrm>
              <a:off x="144241" y="4106945"/>
              <a:ext cx="5110147" cy="2666811"/>
            </a:xfrm>
            <a:prstGeom prst="rect">
              <a:avLst/>
            </a:prstGeom>
          </p:spPr>
        </p:pic>
        <p:pic>
          <p:nvPicPr>
            <p:cNvPr id="3" name="Resim 2"/>
            <p:cNvPicPr>
              <a:picLocks noChangeAspect="1"/>
            </p:cNvPicPr>
            <p:nvPr/>
          </p:nvPicPr>
          <p:blipFill rotWithShape="1">
            <a:blip r:embed="rId9"/>
            <a:srcRect b="42741"/>
            <a:stretch/>
          </p:blipFill>
          <p:spPr>
            <a:xfrm>
              <a:off x="5423207" y="4105914"/>
              <a:ext cx="4321294" cy="1080235"/>
            </a:xfrm>
            <a:prstGeom prst="rect">
              <a:avLst/>
            </a:prstGeom>
          </p:spPr>
        </p:pic>
      </p:grpSp>
    </p:spTree>
    <p:extLst>
      <p:ext uri="{BB962C8B-B14F-4D97-AF65-F5344CB8AC3E}">
        <p14:creationId xmlns:p14="http://schemas.microsoft.com/office/powerpoint/2010/main" val="3542094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 y="163776"/>
            <a:ext cx="6960359" cy="6619163"/>
            <a:chOff x="-1" y="163776"/>
            <a:chExt cx="6960359" cy="6619163"/>
          </a:xfrm>
        </p:grpSpPr>
        <p:pic>
          <p:nvPicPr>
            <p:cNvPr id="4" name="Resim 3"/>
            <p:cNvPicPr>
              <a:picLocks noChangeAspect="1"/>
            </p:cNvPicPr>
            <p:nvPr/>
          </p:nvPicPr>
          <p:blipFill rotWithShape="1">
            <a:blip r:embed="rId2"/>
            <a:srcRect t="2871"/>
            <a:stretch/>
          </p:blipFill>
          <p:spPr>
            <a:xfrm>
              <a:off x="136474" y="163776"/>
              <a:ext cx="4356907" cy="3694467"/>
            </a:xfrm>
            <a:prstGeom prst="rect">
              <a:avLst/>
            </a:prstGeom>
          </p:spPr>
        </p:pic>
        <p:grpSp>
          <p:nvGrpSpPr>
            <p:cNvPr id="8" name="Grup 7"/>
            <p:cNvGrpSpPr/>
            <p:nvPr/>
          </p:nvGrpSpPr>
          <p:grpSpPr>
            <a:xfrm>
              <a:off x="-1" y="3944204"/>
              <a:ext cx="6960359" cy="2838735"/>
              <a:chOff x="-1" y="3944204"/>
              <a:chExt cx="6960359" cy="2838735"/>
            </a:xfrm>
          </p:grpSpPr>
          <p:pic>
            <p:nvPicPr>
              <p:cNvPr id="5" name="Resim 4"/>
              <p:cNvPicPr>
                <a:picLocks noChangeAspect="1"/>
              </p:cNvPicPr>
              <p:nvPr/>
            </p:nvPicPr>
            <p:blipFill>
              <a:blip r:embed="rId3"/>
              <a:stretch>
                <a:fillRect/>
              </a:stretch>
            </p:blipFill>
            <p:spPr>
              <a:xfrm>
                <a:off x="-1" y="3944204"/>
                <a:ext cx="6504503" cy="2838735"/>
              </a:xfrm>
              <a:prstGeom prst="rect">
                <a:avLst/>
              </a:prstGeom>
            </p:spPr>
          </p:pic>
          <p:pic>
            <p:nvPicPr>
              <p:cNvPr id="6" name="Resim 5"/>
              <p:cNvPicPr>
                <a:picLocks noChangeAspect="1"/>
              </p:cNvPicPr>
              <p:nvPr/>
            </p:nvPicPr>
            <p:blipFill>
              <a:blip r:embed="rId4"/>
              <a:stretch>
                <a:fillRect/>
              </a:stretch>
            </p:blipFill>
            <p:spPr>
              <a:xfrm>
                <a:off x="4356907" y="4302017"/>
                <a:ext cx="2603451" cy="1975952"/>
              </a:xfrm>
              <a:prstGeom prst="rect">
                <a:avLst/>
              </a:prstGeom>
            </p:spPr>
          </p:pic>
          <p:sp>
            <p:nvSpPr>
              <p:cNvPr id="7" name="Dikdörtgen 6"/>
              <p:cNvSpPr/>
              <p:nvPr/>
            </p:nvSpPr>
            <p:spPr>
              <a:xfrm>
                <a:off x="4373826" y="4302017"/>
                <a:ext cx="45719" cy="2238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pic>
        <p:nvPicPr>
          <p:cNvPr id="2" name="Resim 1"/>
          <p:cNvPicPr>
            <a:picLocks noChangeAspect="1"/>
          </p:cNvPicPr>
          <p:nvPr/>
        </p:nvPicPr>
        <p:blipFill>
          <a:blip r:embed="rId5"/>
          <a:stretch>
            <a:fillRect/>
          </a:stretch>
        </p:blipFill>
        <p:spPr>
          <a:xfrm>
            <a:off x="10296033" y="313898"/>
            <a:ext cx="1509908" cy="573206"/>
          </a:xfrm>
          <a:prstGeom prst="rect">
            <a:avLst/>
          </a:prstGeom>
        </p:spPr>
      </p:pic>
      <p:pic>
        <p:nvPicPr>
          <p:cNvPr id="3" name="Resim 2"/>
          <p:cNvPicPr>
            <a:picLocks noChangeAspect="1"/>
          </p:cNvPicPr>
          <p:nvPr/>
        </p:nvPicPr>
        <p:blipFill>
          <a:blip r:embed="rId6"/>
          <a:stretch>
            <a:fillRect/>
          </a:stretch>
        </p:blipFill>
        <p:spPr>
          <a:xfrm>
            <a:off x="10424484" y="1066415"/>
            <a:ext cx="1493152" cy="443511"/>
          </a:xfrm>
          <a:prstGeom prst="rect">
            <a:avLst/>
          </a:prstGeom>
        </p:spPr>
      </p:pic>
      <p:pic>
        <p:nvPicPr>
          <p:cNvPr id="10" name="Resim 9"/>
          <p:cNvPicPr>
            <a:picLocks noChangeAspect="1"/>
          </p:cNvPicPr>
          <p:nvPr/>
        </p:nvPicPr>
        <p:blipFill rotWithShape="1">
          <a:blip r:embed="rId7"/>
          <a:srcRect t="2159"/>
          <a:stretch/>
        </p:blipFill>
        <p:spPr>
          <a:xfrm>
            <a:off x="6947799" y="116484"/>
            <a:ext cx="3261956" cy="3003100"/>
          </a:xfrm>
          <a:prstGeom prst="rect">
            <a:avLst/>
          </a:prstGeom>
        </p:spPr>
      </p:pic>
      <p:sp>
        <p:nvSpPr>
          <p:cNvPr id="11" name="Dikdörtgen 10"/>
          <p:cNvSpPr/>
          <p:nvPr/>
        </p:nvSpPr>
        <p:spPr>
          <a:xfrm>
            <a:off x="6741994" y="204716"/>
            <a:ext cx="64082" cy="6509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p:cNvPicPr>
            <a:picLocks noChangeAspect="1"/>
          </p:cNvPicPr>
          <p:nvPr/>
        </p:nvPicPr>
        <p:blipFill>
          <a:blip r:embed="rId8"/>
          <a:stretch>
            <a:fillRect/>
          </a:stretch>
        </p:blipFill>
        <p:spPr>
          <a:xfrm>
            <a:off x="10351478" y="1689236"/>
            <a:ext cx="1771257" cy="426167"/>
          </a:xfrm>
          <a:prstGeom prst="rect">
            <a:avLst/>
          </a:prstGeom>
        </p:spPr>
      </p:pic>
      <p:pic>
        <p:nvPicPr>
          <p:cNvPr id="13" name="Resim 12"/>
          <p:cNvPicPr>
            <a:picLocks noChangeAspect="1"/>
          </p:cNvPicPr>
          <p:nvPr/>
        </p:nvPicPr>
        <p:blipFill>
          <a:blip r:embed="rId9"/>
          <a:stretch>
            <a:fillRect/>
          </a:stretch>
        </p:blipFill>
        <p:spPr>
          <a:xfrm>
            <a:off x="7088668" y="3334714"/>
            <a:ext cx="5056969" cy="672661"/>
          </a:xfrm>
          <a:prstGeom prst="rect">
            <a:avLst/>
          </a:prstGeom>
        </p:spPr>
      </p:pic>
      <p:pic>
        <p:nvPicPr>
          <p:cNvPr id="14" name="Resim 13"/>
          <p:cNvPicPr>
            <a:picLocks noChangeAspect="1"/>
          </p:cNvPicPr>
          <p:nvPr/>
        </p:nvPicPr>
        <p:blipFill>
          <a:blip r:embed="rId10"/>
          <a:stretch>
            <a:fillRect/>
          </a:stretch>
        </p:blipFill>
        <p:spPr>
          <a:xfrm>
            <a:off x="7199004" y="4068923"/>
            <a:ext cx="2009967" cy="1344505"/>
          </a:xfrm>
          <a:prstGeom prst="rect">
            <a:avLst/>
          </a:prstGeom>
        </p:spPr>
      </p:pic>
      <p:pic>
        <p:nvPicPr>
          <p:cNvPr id="15" name="Resim 14"/>
          <p:cNvPicPr>
            <a:picLocks noChangeAspect="1"/>
          </p:cNvPicPr>
          <p:nvPr/>
        </p:nvPicPr>
        <p:blipFill>
          <a:blip r:embed="rId11"/>
          <a:stretch>
            <a:fillRect/>
          </a:stretch>
        </p:blipFill>
        <p:spPr>
          <a:xfrm>
            <a:off x="9105570" y="4014738"/>
            <a:ext cx="2812066" cy="1963598"/>
          </a:xfrm>
          <a:prstGeom prst="rect">
            <a:avLst/>
          </a:prstGeom>
        </p:spPr>
      </p:pic>
      <p:cxnSp>
        <p:nvCxnSpPr>
          <p:cNvPr id="17" name="Düz Bağlayıcı 16"/>
          <p:cNvCxnSpPr/>
          <p:nvPr/>
        </p:nvCxnSpPr>
        <p:spPr>
          <a:xfrm>
            <a:off x="7088668" y="4007375"/>
            <a:ext cx="4828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a:off x="9105570" y="4110274"/>
            <a:ext cx="0" cy="1690025"/>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Resim 19"/>
          <p:cNvPicPr>
            <a:picLocks noChangeAspect="1"/>
          </p:cNvPicPr>
          <p:nvPr/>
        </p:nvPicPr>
        <p:blipFill>
          <a:blip r:embed="rId12"/>
          <a:stretch>
            <a:fillRect/>
          </a:stretch>
        </p:blipFill>
        <p:spPr>
          <a:xfrm>
            <a:off x="8188758" y="5913416"/>
            <a:ext cx="2040426" cy="883170"/>
          </a:xfrm>
          <a:prstGeom prst="rect">
            <a:avLst/>
          </a:prstGeom>
        </p:spPr>
      </p:pic>
    </p:spTree>
    <p:extLst>
      <p:ext uri="{BB962C8B-B14F-4D97-AF65-F5344CB8AC3E}">
        <p14:creationId xmlns:p14="http://schemas.microsoft.com/office/powerpoint/2010/main" val="2719864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9165" y="2348118"/>
            <a:ext cx="11819104"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9" name="Grup 8"/>
          <p:cNvGrpSpPr/>
          <p:nvPr/>
        </p:nvGrpSpPr>
        <p:grpSpPr>
          <a:xfrm>
            <a:off x="695895" y="195475"/>
            <a:ext cx="10793348" cy="6662526"/>
            <a:chOff x="695895" y="195475"/>
            <a:chExt cx="10793348" cy="6662526"/>
          </a:xfrm>
        </p:grpSpPr>
        <p:pic>
          <p:nvPicPr>
            <p:cNvPr id="4" name="Resim 3"/>
            <p:cNvPicPr>
              <a:picLocks noChangeAspect="1"/>
            </p:cNvPicPr>
            <p:nvPr/>
          </p:nvPicPr>
          <p:blipFill>
            <a:blip r:embed="rId2"/>
            <a:stretch>
              <a:fillRect/>
            </a:stretch>
          </p:blipFill>
          <p:spPr>
            <a:xfrm>
              <a:off x="805079" y="195475"/>
              <a:ext cx="7902197" cy="2193587"/>
            </a:xfrm>
            <a:prstGeom prst="rect">
              <a:avLst/>
            </a:prstGeom>
          </p:spPr>
        </p:pic>
        <p:pic>
          <p:nvPicPr>
            <p:cNvPr id="5" name="Resim 4"/>
            <p:cNvPicPr>
              <a:picLocks noChangeAspect="1"/>
            </p:cNvPicPr>
            <p:nvPr/>
          </p:nvPicPr>
          <p:blipFill>
            <a:blip r:embed="rId3"/>
            <a:stretch>
              <a:fillRect/>
            </a:stretch>
          </p:blipFill>
          <p:spPr>
            <a:xfrm>
              <a:off x="750486" y="2425174"/>
              <a:ext cx="10607855" cy="1737388"/>
            </a:xfrm>
            <a:prstGeom prst="rect">
              <a:avLst/>
            </a:prstGeom>
          </p:spPr>
        </p:pic>
        <p:pic>
          <p:nvPicPr>
            <p:cNvPr id="8" name="Resim 7"/>
            <p:cNvPicPr>
              <a:picLocks noChangeAspect="1"/>
            </p:cNvPicPr>
            <p:nvPr/>
          </p:nvPicPr>
          <p:blipFill>
            <a:blip r:embed="rId4"/>
            <a:stretch>
              <a:fillRect/>
            </a:stretch>
          </p:blipFill>
          <p:spPr>
            <a:xfrm>
              <a:off x="695895" y="4193899"/>
              <a:ext cx="10793348" cy="2664102"/>
            </a:xfrm>
            <a:prstGeom prst="rect">
              <a:avLst/>
            </a:prstGeom>
          </p:spPr>
        </p:pic>
      </p:grpSp>
    </p:spTree>
    <p:extLst>
      <p:ext uri="{BB962C8B-B14F-4D97-AF65-F5344CB8AC3E}">
        <p14:creationId xmlns:p14="http://schemas.microsoft.com/office/powerpoint/2010/main" val="10029776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201547" y="308281"/>
            <a:ext cx="11161535" cy="5996985"/>
            <a:chOff x="201547" y="308281"/>
            <a:chExt cx="11161535" cy="5996985"/>
          </a:xfrm>
        </p:grpSpPr>
        <p:pic>
          <p:nvPicPr>
            <p:cNvPr id="4" name="Resim 3"/>
            <p:cNvPicPr>
              <a:picLocks noChangeAspect="1"/>
            </p:cNvPicPr>
            <p:nvPr/>
          </p:nvPicPr>
          <p:blipFill>
            <a:blip r:embed="rId2"/>
            <a:stretch>
              <a:fillRect/>
            </a:stretch>
          </p:blipFill>
          <p:spPr>
            <a:xfrm>
              <a:off x="201547" y="308281"/>
              <a:ext cx="6429696" cy="1097438"/>
            </a:xfrm>
            <a:prstGeom prst="rect">
              <a:avLst/>
            </a:prstGeom>
          </p:spPr>
        </p:pic>
        <p:pic>
          <p:nvPicPr>
            <p:cNvPr id="5" name="Resim 4"/>
            <p:cNvPicPr>
              <a:picLocks noChangeAspect="1"/>
            </p:cNvPicPr>
            <p:nvPr/>
          </p:nvPicPr>
          <p:blipFill>
            <a:blip r:embed="rId3"/>
            <a:stretch>
              <a:fillRect/>
            </a:stretch>
          </p:blipFill>
          <p:spPr>
            <a:xfrm>
              <a:off x="201547" y="1405719"/>
              <a:ext cx="11161535" cy="4899547"/>
            </a:xfrm>
            <a:prstGeom prst="rect">
              <a:avLst/>
            </a:prstGeom>
          </p:spPr>
        </p:pic>
      </p:grpSp>
    </p:spTree>
    <p:extLst>
      <p:ext uri="{BB962C8B-B14F-4D97-AF65-F5344CB8AC3E}">
        <p14:creationId xmlns:p14="http://schemas.microsoft.com/office/powerpoint/2010/main" val="3821690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210047" y="88043"/>
            <a:ext cx="11872771" cy="6753186"/>
            <a:chOff x="210047" y="88043"/>
            <a:chExt cx="11872771" cy="6753186"/>
          </a:xfrm>
        </p:grpSpPr>
        <p:pic>
          <p:nvPicPr>
            <p:cNvPr id="8" name="Resim 7"/>
            <p:cNvPicPr>
              <a:picLocks noChangeAspect="1"/>
            </p:cNvPicPr>
            <p:nvPr/>
          </p:nvPicPr>
          <p:blipFill>
            <a:blip r:embed="rId2"/>
            <a:stretch>
              <a:fillRect/>
            </a:stretch>
          </p:blipFill>
          <p:spPr>
            <a:xfrm>
              <a:off x="8652681" y="573062"/>
              <a:ext cx="3430137" cy="6268167"/>
            </a:xfrm>
            <a:prstGeom prst="rect">
              <a:avLst/>
            </a:prstGeom>
          </p:spPr>
        </p:pic>
        <p:grpSp>
          <p:nvGrpSpPr>
            <p:cNvPr id="7" name="Grup 6"/>
            <p:cNvGrpSpPr/>
            <p:nvPr/>
          </p:nvGrpSpPr>
          <p:grpSpPr>
            <a:xfrm>
              <a:off x="4995080" y="165831"/>
              <a:ext cx="3791255" cy="6596633"/>
              <a:chOff x="5763067" y="88043"/>
              <a:chExt cx="3791255" cy="6596633"/>
            </a:xfrm>
          </p:grpSpPr>
          <p:pic>
            <p:nvPicPr>
              <p:cNvPr id="5" name="Resim 4"/>
              <p:cNvPicPr>
                <a:picLocks noChangeAspect="1"/>
              </p:cNvPicPr>
              <p:nvPr/>
            </p:nvPicPr>
            <p:blipFill rotWithShape="1">
              <a:blip r:embed="rId3"/>
              <a:srcRect r="1301" b="9973"/>
              <a:stretch/>
            </p:blipFill>
            <p:spPr>
              <a:xfrm>
                <a:off x="5763067" y="88043"/>
                <a:ext cx="3791255" cy="4279241"/>
              </a:xfrm>
              <a:prstGeom prst="rect">
                <a:avLst/>
              </a:prstGeom>
            </p:spPr>
          </p:pic>
          <p:pic>
            <p:nvPicPr>
              <p:cNvPr id="6" name="Resim 5"/>
              <p:cNvPicPr>
                <a:picLocks noChangeAspect="1"/>
              </p:cNvPicPr>
              <p:nvPr/>
            </p:nvPicPr>
            <p:blipFill>
              <a:blip r:embed="rId4"/>
              <a:stretch>
                <a:fillRect/>
              </a:stretch>
            </p:blipFill>
            <p:spPr>
              <a:xfrm>
                <a:off x="6007576" y="4394580"/>
                <a:ext cx="3302236" cy="2290096"/>
              </a:xfrm>
              <a:prstGeom prst="rect">
                <a:avLst/>
              </a:prstGeom>
            </p:spPr>
          </p:pic>
        </p:grpSp>
        <p:pic>
          <p:nvPicPr>
            <p:cNvPr id="4" name="Resim 3"/>
            <p:cNvPicPr>
              <a:picLocks noChangeAspect="1"/>
            </p:cNvPicPr>
            <p:nvPr/>
          </p:nvPicPr>
          <p:blipFill>
            <a:blip r:embed="rId5"/>
            <a:stretch>
              <a:fillRect/>
            </a:stretch>
          </p:blipFill>
          <p:spPr>
            <a:xfrm>
              <a:off x="210047" y="88043"/>
              <a:ext cx="4785033" cy="6557762"/>
            </a:xfrm>
            <a:prstGeom prst="rect">
              <a:avLst/>
            </a:prstGeom>
          </p:spPr>
        </p:pic>
      </p:grpSp>
    </p:spTree>
    <p:extLst>
      <p:ext uri="{BB962C8B-B14F-4D97-AF65-F5344CB8AC3E}">
        <p14:creationId xmlns:p14="http://schemas.microsoft.com/office/powerpoint/2010/main" val="24349024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846162" y="304798"/>
            <a:ext cx="9970108" cy="5978416"/>
            <a:chOff x="245660" y="195616"/>
            <a:chExt cx="9970108" cy="5978416"/>
          </a:xfrm>
        </p:grpSpPr>
        <p:grpSp>
          <p:nvGrpSpPr>
            <p:cNvPr id="7" name="Grup 6"/>
            <p:cNvGrpSpPr/>
            <p:nvPr/>
          </p:nvGrpSpPr>
          <p:grpSpPr>
            <a:xfrm>
              <a:off x="245660" y="318446"/>
              <a:ext cx="4435727" cy="4935941"/>
              <a:chOff x="163774" y="141026"/>
              <a:chExt cx="4435727" cy="4935941"/>
            </a:xfrm>
          </p:grpSpPr>
          <p:pic>
            <p:nvPicPr>
              <p:cNvPr id="5" name="Resim 4"/>
              <p:cNvPicPr>
                <a:picLocks noChangeAspect="1"/>
              </p:cNvPicPr>
              <p:nvPr/>
            </p:nvPicPr>
            <p:blipFill>
              <a:blip r:embed="rId2"/>
              <a:stretch>
                <a:fillRect/>
              </a:stretch>
            </p:blipFill>
            <p:spPr>
              <a:xfrm>
                <a:off x="163774" y="141026"/>
                <a:ext cx="4203510" cy="3276088"/>
              </a:xfrm>
              <a:prstGeom prst="rect">
                <a:avLst/>
              </a:prstGeom>
            </p:spPr>
          </p:pic>
          <p:pic>
            <p:nvPicPr>
              <p:cNvPr id="6" name="Resim 5"/>
              <p:cNvPicPr>
                <a:picLocks noChangeAspect="1"/>
              </p:cNvPicPr>
              <p:nvPr/>
            </p:nvPicPr>
            <p:blipFill>
              <a:blip r:embed="rId3"/>
              <a:stretch>
                <a:fillRect/>
              </a:stretch>
            </p:blipFill>
            <p:spPr>
              <a:xfrm>
                <a:off x="286604" y="3417114"/>
                <a:ext cx="4312897" cy="1659853"/>
              </a:xfrm>
              <a:prstGeom prst="rect">
                <a:avLst/>
              </a:prstGeom>
            </p:spPr>
          </p:pic>
        </p:grpSp>
        <p:pic>
          <p:nvPicPr>
            <p:cNvPr id="8" name="Resim 7"/>
            <p:cNvPicPr>
              <a:picLocks noChangeAspect="1"/>
            </p:cNvPicPr>
            <p:nvPr/>
          </p:nvPicPr>
          <p:blipFill>
            <a:blip r:embed="rId4"/>
            <a:stretch>
              <a:fillRect/>
            </a:stretch>
          </p:blipFill>
          <p:spPr>
            <a:xfrm>
              <a:off x="5541196" y="195616"/>
              <a:ext cx="4066828" cy="2839964"/>
            </a:xfrm>
            <a:prstGeom prst="rect">
              <a:avLst/>
            </a:prstGeom>
          </p:spPr>
        </p:pic>
        <p:pic>
          <p:nvPicPr>
            <p:cNvPr id="9" name="Resim 8"/>
            <p:cNvPicPr>
              <a:picLocks noChangeAspect="1"/>
            </p:cNvPicPr>
            <p:nvPr/>
          </p:nvPicPr>
          <p:blipFill>
            <a:blip r:embed="rId5"/>
            <a:stretch>
              <a:fillRect/>
            </a:stretch>
          </p:blipFill>
          <p:spPr>
            <a:xfrm>
              <a:off x="5541196" y="3035580"/>
              <a:ext cx="4674572" cy="3138452"/>
            </a:xfrm>
            <a:prstGeom prst="rect">
              <a:avLst/>
            </a:prstGeom>
          </p:spPr>
        </p:pic>
      </p:grpSp>
    </p:spTree>
    <p:extLst>
      <p:ext uri="{BB962C8B-B14F-4D97-AF65-F5344CB8AC3E}">
        <p14:creationId xmlns:p14="http://schemas.microsoft.com/office/powerpoint/2010/main" val="225760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257672" y="345529"/>
            <a:ext cx="11056584" cy="5976430"/>
            <a:chOff x="257672" y="345529"/>
            <a:chExt cx="11056584" cy="5976430"/>
          </a:xfrm>
        </p:grpSpPr>
        <p:pic>
          <p:nvPicPr>
            <p:cNvPr id="4" name="Resim 3"/>
            <p:cNvPicPr>
              <a:picLocks noChangeAspect="1"/>
            </p:cNvPicPr>
            <p:nvPr/>
          </p:nvPicPr>
          <p:blipFill>
            <a:blip r:embed="rId2"/>
            <a:stretch>
              <a:fillRect/>
            </a:stretch>
          </p:blipFill>
          <p:spPr>
            <a:xfrm>
              <a:off x="257672" y="345529"/>
              <a:ext cx="5201432" cy="5976430"/>
            </a:xfrm>
            <a:prstGeom prst="rect">
              <a:avLst/>
            </a:prstGeom>
          </p:spPr>
        </p:pic>
        <p:pic>
          <p:nvPicPr>
            <p:cNvPr id="5" name="Resim 4"/>
            <p:cNvPicPr>
              <a:picLocks noChangeAspect="1"/>
            </p:cNvPicPr>
            <p:nvPr/>
          </p:nvPicPr>
          <p:blipFill>
            <a:blip r:embed="rId3"/>
            <a:stretch>
              <a:fillRect/>
            </a:stretch>
          </p:blipFill>
          <p:spPr>
            <a:xfrm>
              <a:off x="5957674" y="676843"/>
              <a:ext cx="5356582" cy="3581258"/>
            </a:xfrm>
            <a:prstGeom prst="rect">
              <a:avLst/>
            </a:prstGeom>
          </p:spPr>
        </p:pic>
      </p:grpSp>
    </p:spTree>
    <p:extLst>
      <p:ext uri="{BB962C8B-B14F-4D97-AF65-F5344CB8AC3E}">
        <p14:creationId xmlns:p14="http://schemas.microsoft.com/office/powerpoint/2010/main" val="1888973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50624" y="8189"/>
            <a:ext cx="10250125" cy="6806269"/>
          </a:xfrm>
          <a:prstGeom prst="rect">
            <a:avLst/>
          </a:prstGeom>
        </p:spPr>
      </p:pic>
    </p:spTree>
    <p:extLst>
      <p:ext uri="{BB962C8B-B14F-4D97-AF65-F5344CB8AC3E}">
        <p14:creationId xmlns:p14="http://schemas.microsoft.com/office/powerpoint/2010/main" val="21173662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643" y="232012"/>
            <a:ext cx="10515600" cy="830880"/>
          </a:xfrm>
        </p:spPr>
        <p:txBody>
          <a:bodyPr/>
          <a:lstStyle/>
          <a:p>
            <a:r>
              <a:rPr lang="en-US" b="1" dirty="0"/>
              <a:t>The </a:t>
            </a:r>
            <a:r>
              <a:rPr lang="en-US" b="1" dirty="0" smtClean="0"/>
              <a:t>Current</a:t>
            </a:r>
            <a:r>
              <a:rPr lang="tr-TR" b="1" dirty="0" smtClean="0"/>
              <a:t> Transformer</a:t>
            </a:r>
            <a:endParaRPr lang="en-US" b="1" dirty="0"/>
          </a:p>
        </p:txBody>
      </p:sp>
      <p:sp>
        <p:nvSpPr>
          <p:cNvPr id="4" name="Dikdörtgen 3"/>
          <p:cNvSpPr/>
          <p:nvPr/>
        </p:nvSpPr>
        <p:spPr>
          <a:xfrm>
            <a:off x="278643" y="912766"/>
            <a:ext cx="11240068" cy="1200329"/>
          </a:xfrm>
          <a:prstGeom prst="rect">
            <a:avLst/>
          </a:prstGeom>
        </p:spPr>
        <p:txBody>
          <a:bodyPr wrap="square">
            <a:spAutoFit/>
          </a:bodyPr>
          <a:lstStyle/>
          <a:p>
            <a:pPr algn="just"/>
            <a:r>
              <a:rPr lang="en-US" sz="2400" dirty="0"/>
              <a:t>Akım transformatörü, bağlı oldukları devredeki akımı, belirli değerlere indirgeyerek, sekonderine bağlı olan </a:t>
            </a:r>
            <a:r>
              <a:rPr lang="en-US" sz="2400" dirty="0" smtClean="0"/>
              <a:t>ölçü</a:t>
            </a:r>
            <a:r>
              <a:rPr lang="tr-TR" sz="2400" dirty="0" smtClean="0"/>
              <a:t> </a:t>
            </a:r>
            <a:r>
              <a:rPr lang="en-US" sz="2400" dirty="0" smtClean="0"/>
              <a:t>aletlerine </a:t>
            </a:r>
            <a:r>
              <a:rPr lang="en-US" sz="2400" dirty="0"/>
              <a:t>ölçüm için gerekli olan (Genel olarak 1A ve 5A) akımıve izolasyonu sağlayan bir ölçü </a:t>
            </a:r>
            <a:r>
              <a:rPr lang="en-US" sz="2400" dirty="0" err="1"/>
              <a:t>transformatörüdür</a:t>
            </a:r>
            <a:r>
              <a:rPr lang="en-US" sz="2400" dirty="0" smtClean="0"/>
              <a:t>.</a:t>
            </a:r>
            <a:endParaRPr lang="tr-TR" sz="2400" dirty="0" smtClean="0"/>
          </a:p>
        </p:txBody>
      </p:sp>
      <p:pic>
        <p:nvPicPr>
          <p:cNvPr id="6" name="Resim 5"/>
          <p:cNvPicPr>
            <a:picLocks noChangeAspect="1"/>
          </p:cNvPicPr>
          <p:nvPr/>
        </p:nvPicPr>
        <p:blipFill>
          <a:blip r:embed="rId2"/>
          <a:stretch>
            <a:fillRect/>
          </a:stretch>
        </p:blipFill>
        <p:spPr>
          <a:xfrm>
            <a:off x="2915625" y="2241742"/>
            <a:ext cx="6200426" cy="4363774"/>
          </a:xfrm>
          <a:prstGeom prst="rect">
            <a:avLst/>
          </a:prstGeom>
        </p:spPr>
      </p:pic>
    </p:spTree>
    <p:extLst>
      <p:ext uri="{BB962C8B-B14F-4D97-AF65-F5344CB8AC3E}">
        <p14:creationId xmlns:p14="http://schemas.microsoft.com/office/powerpoint/2010/main" val="27542376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6603" y="313899"/>
            <a:ext cx="11505063" cy="2631490"/>
          </a:xfrm>
          <a:prstGeom prst="rect">
            <a:avLst/>
          </a:prstGeom>
        </p:spPr>
        <p:txBody>
          <a:bodyPr wrap="square">
            <a:spAutoFit/>
          </a:bodyPr>
          <a:lstStyle/>
          <a:p>
            <a:pPr algn="just">
              <a:spcAft>
                <a:spcPts val="600"/>
              </a:spcAft>
            </a:pPr>
            <a:r>
              <a:rPr lang="en-US" sz="2500" dirty="0">
                <a:solidFill>
                  <a:srgbClr val="414042"/>
                </a:solidFill>
                <a:latin typeface="Lato"/>
              </a:rPr>
              <a:t>There are three basic types of current transformers: </a:t>
            </a:r>
            <a:r>
              <a:rPr lang="en-US" sz="2500" b="1" dirty="0">
                <a:solidFill>
                  <a:srgbClr val="414042"/>
                </a:solidFill>
                <a:latin typeface="Lato"/>
              </a:rPr>
              <a:t>wound</a:t>
            </a:r>
            <a:r>
              <a:rPr lang="en-US" sz="2500" dirty="0">
                <a:solidFill>
                  <a:srgbClr val="414042"/>
                </a:solidFill>
                <a:latin typeface="Lato"/>
              </a:rPr>
              <a:t>, </a:t>
            </a:r>
            <a:r>
              <a:rPr lang="en-US" sz="2500" b="1" dirty="0" err="1">
                <a:solidFill>
                  <a:srgbClr val="414042"/>
                </a:solidFill>
                <a:latin typeface="Lato"/>
              </a:rPr>
              <a:t>toroidal</a:t>
            </a:r>
            <a:r>
              <a:rPr lang="en-US" sz="2500" dirty="0">
                <a:solidFill>
                  <a:srgbClr val="414042"/>
                </a:solidFill>
                <a:latin typeface="Lato"/>
              </a:rPr>
              <a:t> and </a:t>
            </a:r>
            <a:r>
              <a:rPr lang="en-US" sz="2500" b="1" dirty="0">
                <a:solidFill>
                  <a:srgbClr val="414042"/>
                </a:solidFill>
                <a:latin typeface="Lato"/>
              </a:rPr>
              <a:t>bar</a:t>
            </a:r>
            <a:r>
              <a:rPr lang="en-US" sz="2500" dirty="0">
                <a:solidFill>
                  <a:srgbClr val="414042"/>
                </a:solidFill>
                <a:latin typeface="Lato"/>
              </a:rPr>
              <a:t>.</a:t>
            </a:r>
          </a:p>
          <a:p>
            <a:pPr algn="just">
              <a:spcAft>
                <a:spcPts val="600"/>
              </a:spcAft>
              <a:buFont typeface="Arial" panose="020B0604020202020204" pitchFamily="34" charset="0"/>
              <a:buChar char="•"/>
            </a:pPr>
            <a:r>
              <a:rPr lang="en-US" sz="2500" dirty="0">
                <a:solidFill>
                  <a:srgbClr val="414042"/>
                </a:solidFill>
                <a:latin typeface="Lato"/>
              </a:rPr>
              <a:t>Wound Current Transformer – The transformers primary winding is physically connected in series with the conductor that carries the measured current flowing in the circuit. The magnitude of the secondary current is dependent on the turns ratio of the transformer</a:t>
            </a:r>
            <a:r>
              <a:rPr lang="en-US" sz="2500" dirty="0" smtClean="0">
                <a:solidFill>
                  <a:srgbClr val="414042"/>
                </a:solidFill>
                <a:latin typeface="Lato"/>
              </a:rPr>
              <a:t>.</a:t>
            </a:r>
            <a:endParaRPr lang="tr-TR" sz="2500" dirty="0" smtClean="0">
              <a:solidFill>
                <a:srgbClr val="414042"/>
              </a:solidFill>
              <a:latin typeface="Lato"/>
            </a:endParaRPr>
          </a:p>
          <a:p>
            <a:pPr algn="just">
              <a:spcAft>
                <a:spcPts val="600"/>
              </a:spcAft>
              <a:buFont typeface="Arial" panose="020B0604020202020204" pitchFamily="34" charset="0"/>
              <a:buChar char="•"/>
            </a:pPr>
            <a:endParaRPr lang="en-US" sz="2500" dirty="0">
              <a:solidFill>
                <a:srgbClr val="414042"/>
              </a:solidFill>
              <a:latin typeface="Lato"/>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494" y="2110637"/>
            <a:ext cx="7072419" cy="4532445"/>
          </a:xfrm>
          <a:prstGeom prst="rect">
            <a:avLst/>
          </a:prstGeom>
        </p:spPr>
      </p:pic>
    </p:spTree>
    <p:extLst>
      <p:ext uri="{BB962C8B-B14F-4D97-AF65-F5344CB8AC3E}">
        <p14:creationId xmlns:p14="http://schemas.microsoft.com/office/powerpoint/2010/main" val="241181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17610" y="44070"/>
            <a:ext cx="10515600" cy="1213016"/>
          </a:xfrm>
        </p:spPr>
        <p:txBody>
          <a:bodyPr/>
          <a:lstStyle/>
          <a:p>
            <a:r>
              <a:rPr lang="en-US" b="1" dirty="0" smtClean="0"/>
              <a:t>Transformer operation</a:t>
            </a:r>
            <a:endParaRPr lang="en-US" b="1" dirty="0"/>
          </a:p>
        </p:txBody>
      </p:sp>
      <p:pic>
        <p:nvPicPr>
          <p:cNvPr id="5" name="Resim 4"/>
          <p:cNvPicPr>
            <a:picLocks noChangeAspect="1"/>
          </p:cNvPicPr>
          <p:nvPr/>
        </p:nvPicPr>
        <p:blipFill>
          <a:blip r:embed="rId2"/>
          <a:stretch>
            <a:fillRect/>
          </a:stretch>
        </p:blipFill>
        <p:spPr>
          <a:xfrm>
            <a:off x="928048" y="1100712"/>
            <a:ext cx="10051758" cy="4999837"/>
          </a:xfrm>
          <a:prstGeom prst="rect">
            <a:avLst/>
          </a:prstGeom>
        </p:spPr>
      </p:pic>
    </p:spTree>
    <p:extLst>
      <p:ext uri="{BB962C8B-B14F-4D97-AF65-F5344CB8AC3E}">
        <p14:creationId xmlns:p14="http://schemas.microsoft.com/office/powerpoint/2010/main" val="889201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52270" y="259307"/>
            <a:ext cx="11232108" cy="2754600"/>
          </a:xfrm>
          <a:prstGeom prst="rect">
            <a:avLst/>
          </a:prstGeom>
        </p:spPr>
        <p:txBody>
          <a:bodyPr wrap="square">
            <a:spAutoFit/>
          </a:bodyPr>
          <a:lstStyle/>
          <a:p>
            <a:pPr algn="just">
              <a:spcAft>
                <a:spcPts val="600"/>
              </a:spcAft>
              <a:buFont typeface="Arial" panose="020B0604020202020204" pitchFamily="34" charset="0"/>
              <a:buChar char="•"/>
            </a:pPr>
            <a:r>
              <a:rPr lang="en-US" sz="2400" dirty="0" err="1">
                <a:solidFill>
                  <a:srgbClr val="414042"/>
                </a:solidFill>
                <a:latin typeface="Lato"/>
              </a:rPr>
              <a:t>Toroidal</a:t>
            </a:r>
            <a:r>
              <a:rPr lang="en-US" sz="2400" dirty="0">
                <a:solidFill>
                  <a:srgbClr val="414042"/>
                </a:solidFill>
                <a:latin typeface="Lato"/>
              </a:rPr>
              <a:t> Current Transformer – These do not contain a primary winding. Instead, the line that carries the current flowing in the network is threaded through a window or hole in the </a:t>
            </a:r>
            <a:r>
              <a:rPr lang="en-US" sz="2400" dirty="0" err="1">
                <a:solidFill>
                  <a:srgbClr val="414042"/>
                </a:solidFill>
                <a:latin typeface="Lato"/>
              </a:rPr>
              <a:t>toroidal</a:t>
            </a:r>
            <a:r>
              <a:rPr lang="en-US" sz="2400" dirty="0">
                <a:solidFill>
                  <a:srgbClr val="414042"/>
                </a:solidFill>
                <a:latin typeface="Lato"/>
              </a:rPr>
              <a:t> transformer. </a:t>
            </a:r>
            <a:endParaRPr lang="tr-TR" sz="2400" dirty="0" smtClean="0">
              <a:solidFill>
                <a:srgbClr val="414042"/>
              </a:solidFill>
              <a:latin typeface="Lato"/>
            </a:endParaRPr>
          </a:p>
          <a:p>
            <a:pPr algn="just">
              <a:spcAft>
                <a:spcPts val="600"/>
              </a:spcAft>
              <a:buFont typeface="Arial" panose="020B0604020202020204" pitchFamily="34" charset="0"/>
              <a:buChar char="•"/>
            </a:pPr>
            <a:r>
              <a:rPr lang="en-US" sz="2400" dirty="0" smtClean="0">
                <a:solidFill>
                  <a:srgbClr val="414042"/>
                </a:solidFill>
                <a:latin typeface="Lato"/>
              </a:rPr>
              <a:t>Bar-type </a:t>
            </a:r>
            <a:r>
              <a:rPr lang="en-US" sz="2400" dirty="0">
                <a:solidFill>
                  <a:srgbClr val="414042"/>
                </a:solidFill>
                <a:latin typeface="Lato"/>
              </a:rPr>
              <a:t>Current Transformer – This type of current transformer uses the actual cable or bus-bar of the main circuit as the primary winding, which is equivalent to a single turn. They are fully insulated from the high operating voltage of the system and are usually bolted to the current carrying device.</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597820"/>
            <a:ext cx="5800299" cy="2625560"/>
          </a:xfrm>
          <a:prstGeom prst="rect">
            <a:avLst/>
          </a:prstGeom>
        </p:spPr>
      </p:pic>
      <p:pic>
        <p:nvPicPr>
          <p:cNvPr id="6" name="Resim 5"/>
          <p:cNvPicPr/>
          <p:nvPr/>
        </p:nvPicPr>
        <p:blipFill>
          <a:blip r:embed="rId3">
            <a:extLst>
              <a:ext uri="{28A0092B-C50C-407E-A947-70E740481C1C}">
                <a14:useLocalDpi xmlns:a14="http://schemas.microsoft.com/office/drawing/2010/main" val="0"/>
              </a:ext>
            </a:extLst>
          </a:blip>
          <a:stretch>
            <a:fillRect/>
          </a:stretch>
        </p:blipFill>
        <p:spPr>
          <a:xfrm>
            <a:off x="6168324" y="3465678"/>
            <a:ext cx="5723890" cy="2628900"/>
          </a:xfrm>
          <a:prstGeom prst="rect">
            <a:avLst/>
          </a:prstGeom>
        </p:spPr>
      </p:pic>
    </p:spTree>
    <p:extLst>
      <p:ext uri="{BB962C8B-B14F-4D97-AF65-F5344CB8AC3E}">
        <p14:creationId xmlns:p14="http://schemas.microsoft.com/office/powerpoint/2010/main" val="194200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95855" y="266914"/>
            <a:ext cx="11000026" cy="5708032"/>
          </a:xfrm>
          <a:prstGeom prst="rect">
            <a:avLst/>
          </a:prstGeom>
        </p:spPr>
      </p:pic>
    </p:spTree>
    <p:extLst>
      <p:ext uri="{BB962C8B-B14F-4D97-AF65-F5344CB8AC3E}">
        <p14:creationId xmlns:p14="http://schemas.microsoft.com/office/powerpoint/2010/main" val="35792699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78573" y="292288"/>
            <a:ext cx="11415747" cy="6163103"/>
          </a:xfrm>
          <a:prstGeom prst="rect">
            <a:avLst/>
          </a:prstGeom>
        </p:spPr>
      </p:pic>
    </p:spTree>
    <p:extLst>
      <p:ext uri="{BB962C8B-B14F-4D97-AF65-F5344CB8AC3E}">
        <p14:creationId xmlns:p14="http://schemas.microsoft.com/office/powerpoint/2010/main" val="817414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63420" y="283333"/>
            <a:ext cx="10564221" cy="6463204"/>
          </a:xfrm>
          <a:prstGeom prst="rect">
            <a:avLst/>
          </a:prstGeom>
        </p:spPr>
      </p:pic>
    </p:spTree>
    <p:extLst>
      <p:ext uri="{BB962C8B-B14F-4D97-AF65-F5344CB8AC3E}">
        <p14:creationId xmlns:p14="http://schemas.microsoft.com/office/powerpoint/2010/main" val="3599852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66859" y="192205"/>
            <a:ext cx="9924055" cy="6351395"/>
          </a:xfrm>
          <a:prstGeom prst="rect">
            <a:avLst/>
          </a:prstGeom>
        </p:spPr>
      </p:pic>
    </p:spTree>
    <p:extLst>
      <p:ext uri="{BB962C8B-B14F-4D97-AF65-F5344CB8AC3E}">
        <p14:creationId xmlns:p14="http://schemas.microsoft.com/office/powerpoint/2010/main" val="23019694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0713" y="232012"/>
            <a:ext cx="6614111" cy="5770910"/>
          </a:xfrm>
          <a:prstGeom prst="rect">
            <a:avLst/>
          </a:prstGeom>
        </p:spPr>
      </p:pic>
      <p:pic>
        <p:nvPicPr>
          <p:cNvPr id="7" name="Resim 6"/>
          <p:cNvPicPr>
            <a:picLocks noChangeAspect="1"/>
          </p:cNvPicPr>
          <p:nvPr/>
        </p:nvPicPr>
        <p:blipFill>
          <a:blip r:embed="rId3"/>
          <a:stretch>
            <a:fillRect/>
          </a:stretch>
        </p:blipFill>
        <p:spPr>
          <a:xfrm>
            <a:off x="6744381" y="837334"/>
            <a:ext cx="5447619" cy="2895238"/>
          </a:xfrm>
          <a:prstGeom prst="rect">
            <a:avLst/>
          </a:prstGeom>
        </p:spPr>
      </p:pic>
    </p:spTree>
    <p:extLst>
      <p:ext uri="{BB962C8B-B14F-4D97-AF65-F5344CB8AC3E}">
        <p14:creationId xmlns:p14="http://schemas.microsoft.com/office/powerpoint/2010/main" val="466612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72296" y="268401"/>
            <a:ext cx="6157805" cy="6263975"/>
          </a:xfrm>
          <a:prstGeom prst="rect">
            <a:avLst/>
          </a:prstGeom>
        </p:spPr>
      </p:pic>
    </p:spTree>
    <p:extLst>
      <p:ext uri="{BB962C8B-B14F-4D97-AF65-F5344CB8AC3E}">
        <p14:creationId xmlns:p14="http://schemas.microsoft.com/office/powerpoint/2010/main" val="1343868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0" y="1064528"/>
            <a:ext cx="12055520" cy="4335287"/>
            <a:chOff x="0" y="0"/>
            <a:chExt cx="12055520" cy="4335287"/>
          </a:xfrm>
        </p:grpSpPr>
        <p:pic>
          <p:nvPicPr>
            <p:cNvPr id="5" name="Resim 4"/>
            <p:cNvPicPr>
              <a:picLocks noChangeAspect="1"/>
            </p:cNvPicPr>
            <p:nvPr/>
          </p:nvPicPr>
          <p:blipFill rotWithShape="1">
            <a:blip r:embed="rId2"/>
            <a:srcRect t="37813" r="5687"/>
            <a:stretch/>
          </p:blipFill>
          <p:spPr>
            <a:xfrm>
              <a:off x="6019460" y="0"/>
              <a:ext cx="6036060" cy="4335287"/>
            </a:xfrm>
            <a:prstGeom prst="rect">
              <a:avLst/>
            </a:prstGeom>
          </p:spPr>
        </p:pic>
        <p:pic>
          <p:nvPicPr>
            <p:cNvPr id="4" name="Resim 3"/>
            <p:cNvPicPr>
              <a:picLocks noChangeAspect="1"/>
            </p:cNvPicPr>
            <p:nvPr/>
          </p:nvPicPr>
          <p:blipFill rotWithShape="1">
            <a:blip r:embed="rId2"/>
            <a:srcRect r="13113" b="61991"/>
            <a:stretch/>
          </p:blipFill>
          <p:spPr>
            <a:xfrm>
              <a:off x="0" y="464028"/>
              <a:ext cx="6591868" cy="3141108"/>
            </a:xfrm>
            <a:prstGeom prst="rect">
              <a:avLst/>
            </a:prstGeom>
          </p:spPr>
        </p:pic>
      </p:grpSp>
    </p:spTree>
    <p:extLst>
      <p:ext uri="{BB962C8B-B14F-4D97-AF65-F5344CB8AC3E}">
        <p14:creationId xmlns:p14="http://schemas.microsoft.com/office/powerpoint/2010/main" val="3726977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38484" y="0"/>
            <a:ext cx="7446590" cy="523220"/>
          </a:xfrm>
          <a:prstGeom prst="rect">
            <a:avLst/>
          </a:prstGeom>
          <a:noFill/>
        </p:spPr>
        <p:txBody>
          <a:bodyPr wrap="none" rtlCol="0">
            <a:spAutoFit/>
          </a:bodyPr>
          <a:lstStyle/>
          <a:p>
            <a:r>
              <a:rPr lang="en-US" sz="2800" b="1" dirty="0"/>
              <a:t>THREE PHASE CIRCUITS AND POWER EQUATIONS</a:t>
            </a:r>
            <a:endParaRPr lang="tr-TR" sz="2800" b="1" dirty="0"/>
          </a:p>
        </p:txBody>
      </p:sp>
      <p:grpSp>
        <p:nvGrpSpPr>
          <p:cNvPr id="7" name="Grup 6"/>
          <p:cNvGrpSpPr/>
          <p:nvPr/>
        </p:nvGrpSpPr>
        <p:grpSpPr>
          <a:xfrm>
            <a:off x="385266" y="1369381"/>
            <a:ext cx="11092506" cy="3911080"/>
            <a:chOff x="630926" y="414038"/>
            <a:chExt cx="11092506" cy="3911080"/>
          </a:xfrm>
        </p:grpSpPr>
        <p:pic>
          <p:nvPicPr>
            <p:cNvPr id="3" name="Resim 2"/>
            <p:cNvPicPr>
              <a:picLocks noChangeAspect="1"/>
            </p:cNvPicPr>
            <p:nvPr/>
          </p:nvPicPr>
          <p:blipFill>
            <a:blip r:embed="rId2"/>
            <a:stretch>
              <a:fillRect/>
            </a:stretch>
          </p:blipFill>
          <p:spPr>
            <a:xfrm>
              <a:off x="630926" y="414038"/>
              <a:ext cx="5116751" cy="3911080"/>
            </a:xfrm>
            <a:prstGeom prst="rect">
              <a:avLst/>
            </a:prstGeom>
          </p:spPr>
        </p:pic>
        <p:pic>
          <p:nvPicPr>
            <p:cNvPr id="6" name="Resim 5"/>
            <p:cNvPicPr>
              <a:picLocks noChangeAspect="1"/>
            </p:cNvPicPr>
            <p:nvPr/>
          </p:nvPicPr>
          <p:blipFill>
            <a:blip r:embed="rId3"/>
            <a:stretch>
              <a:fillRect/>
            </a:stretch>
          </p:blipFill>
          <p:spPr>
            <a:xfrm>
              <a:off x="5847501" y="1148874"/>
              <a:ext cx="5875931" cy="2441408"/>
            </a:xfrm>
            <a:prstGeom prst="rect">
              <a:avLst/>
            </a:prstGeom>
          </p:spPr>
        </p:pic>
      </p:grpSp>
    </p:spTree>
    <p:extLst>
      <p:ext uri="{BB962C8B-B14F-4D97-AF65-F5344CB8AC3E}">
        <p14:creationId xmlns:p14="http://schemas.microsoft.com/office/powerpoint/2010/main" val="22437623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491319" y="141066"/>
            <a:ext cx="11286699" cy="6587280"/>
            <a:chOff x="491319" y="141066"/>
            <a:chExt cx="11286699" cy="6587280"/>
          </a:xfrm>
        </p:grpSpPr>
        <p:pic>
          <p:nvPicPr>
            <p:cNvPr id="5" name="Resim 4"/>
            <p:cNvPicPr>
              <a:picLocks noChangeAspect="1"/>
            </p:cNvPicPr>
            <p:nvPr/>
          </p:nvPicPr>
          <p:blipFill>
            <a:blip r:embed="rId2"/>
            <a:stretch>
              <a:fillRect/>
            </a:stretch>
          </p:blipFill>
          <p:spPr>
            <a:xfrm>
              <a:off x="491319" y="1246923"/>
              <a:ext cx="4449171" cy="4045923"/>
            </a:xfrm>
            <a:prstGeom prst="rect">
              <a:avLst/>
            </a:prstGeom>
          </p:spPr>
        </p:pic>
        <p:pic>
          <p:nvPicPr>
            <p:cNvPr id="6" name="Resim 5"/>
            <p:cNvPicPr>
              <a:picLocks noChangeAspect="1"/>
            </p:cNvPicPr>
            <p:nvPr/>
          </p:nvPicPr>
          <p:blipFill>
            <a:blip r:embed="rId3"/>
            <a:stretch>
              <a:fillRect/>
            </a:stretch>
          </p:blipFill>
          <p:spPr>
            <a:xfrm>
              <a:off x="5281684" y="141066"/>
              <a:ext cx="6496334" cy="3654995"/>
            </a:xfrm>
            <a:prstGeom prst="rect">
              <a:avLst/>
            </a:prstGeom>
          </p:spPr>
        </p:pic>
        <p:pic>
          <p:nvPicPr>
            <p:cNvPr id="7" name="Resim 6"/>
            <p:cNvPicPr>
              <a:picLocks noChangeAspect="1"/>
            </p:cNvPicPr>
            <p:nvPr/>
          </p:nvPicPr>
          <p:blipFill>
            <a:blip r:embed="rId4"/>
            <a:stretch>
              <a:fillRect/>
            </a:stretch>
          </p:blipFill>
          <p:spPr>
            <a:xfrm>
              <a:off x="5714321" y="4502195"/>
              <a:ext cx="4001723" cy="1871309"/>
            </a:xfrm>
            <a:prstGeom prst="rect">
              <a:avLst/>
            </a:prstGeom>
          </p:spPr>
        </p:pic>
        <p:sp>
          <p:nvSpPr>
            <p:cNvPr id="8" name="Dikdörtgen 7"/>
            <p:cNvSpPr/>
            <p:nvPr/>
          </p:nvSpPr>
          <p:spPr>
            <a:xfrm>
              <a:off x="5281684" y="313899"/>
              <a:ext cx="122829" cy="6414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384480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9465"/>
            <a:ext cx="10515600" cy="1325563"/>
          </a:xfrm>
        </p:spPr>
        <p:txBody>
          <a:bodyPr/>
          <a:lstStyle/>
          <a:p>
            <a:r>
              <a:rPr lang="en-US" b="1" dirty="0"/>
              <a:t>Ideal single-phase transformer</a:t>
            </a:r>
            <a:r>
              <a:rPr lang="en-US" dirty="0" smtClean="0"/>
              <a:t> </a:t>
            </a:r>
            <a:endParaRPr lang="tr-TR" dirty="0"/>
          </a:p>
        </p:txBody>
      </p:sp>
      <p:grpSp>
        <p:nvGrpSpPr>
          <p:cNvPr id="8" name="Grup 7"/>
          <p:cNvGrpSpPr/>
          <p:nvPr/>
        </p:nvGrpSpPr>
        <p:grpSpPr>
          <a:xfrm>
            <a:off x="838200" y="1253960"/>
            <a:ext cx="9083722" cy="3546197"/>
            <a:chOff x="838200" y="1253960"/>
            <a:chExt cx="9083722" cy="3546197"/>
          </a:xfrm>
        </p:grpSpPr>
        <p:pic>
          <p:nvPicPr>
            <p:cNvPr id="6" name="Resim 5"/>
            <p:cNvPicPr>
              <a:picLocks noChangeAspect="1"/>
            </p:cNvPicPr>
            <p:nvPr/>
          </p:nvPicPr>
          <p:blipFill>
            <a:blip r:embed="rId2"/>
            <a:stretch>
              <a:fillRect/>
            </a:stretch>
          </p:blipFill>
          <p:spPr>
            <a:xfrm>
              <a:off x="838200" y="1253960"/>
              <a:ext cx="9083722" cy="1193953"/>
            </a:xfrm>
            <a:prstGeom prst="rect">
              <a:avLst/>
            </a:prstGeom>
          </p:spPr>
        </p:pic>
        <p:pic>
          <p:nvPicPr>
            <p:cNvPr id="7" name="Resim 6"/>
            <p:cNvPicPr>
              <a:picLocks noChangeAspect="1"/>
            </p:cNvPicPr>
            <p:nvPr/>
          </p:nvPicPr>
          <p:blipFill>
            <a:blip r:embed="rId3"/>
            <a:stretch>
              <a:fillRect/>
            </a:stretch>
          </p:blipFill>
          <p:spPr>
            <a:xfrm>
              <a:off x="838200" y="2636609"/>
              <a:ext cx="9083722" cy="2163548"/>
            </a:xfrm>
            <a:prstGeom prst="rect">
              <a:avLst/>
            </a:prstGeom>
          </p:spPr>
        </p:pic>
      </p:grpSp>
    </p:spTree>
    <p:extLst>
      <p:ext uri="{BB962C8B-B14F-4D97-AF65-F5344CB8AC3E}">
        <p14:creationId xmlns:p14="http://schemas.microsoft.com/office/powerpoint/2010/main" val="12299415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146412" y="191069"/>
            <a:ext cx="8183751" cy="6462216"/>
            <a:chOff x="1637730" y="136478"/>
            <a:chExt cx="7474069" cy="6462216"/>
          </a:xfrm>
        </p:grpSpPr>
        <p:grpSp>
          <p:nvGrpSpPr>
            <p:cNvPr id="6" name="Grup 5"/>
            <p:cNvGrpSpPr/>
            <p:nvPr/>
          </p:nvGrpSpPr>
          <p:grpSpPr>
            <a:xfrm>
              <a:off x="1637730" y="136478"/>
              <a:ext cx="7474069" cy="6455391"/>
              <a:chOff x="1719619" y="0"/>
              <a:chExt cx="7801614" cy="6817057"/>
            </a:xfrm>
          </p:grpSpPr>
          <p:pic>
            <p:nvPicPr>
              <p:cNvPr id="4" name="Resim 3"/>
              <p:cNvPicPr>
                <a:picLocks noChangeAspect="1"/>
              </p:cNvPicPr>
              <p:nvPr/>
            </p:nvPicPr>
            <p:blipFill>
              <a:blip r:embed="rId2"/>
              <a:stretch>
                <a:fillRect/>
              </a:stretch>
            </p:blipFill>
            <p:spPr>
              <a:xfrm>
                <a:off x="1719619" y="0"/>
                <a:ext cx="5950422" cy="2655008"/>
              </a:xfrm>
              <a:prstGeom prst="rect">
                <a:avLst/>
              </a:prstGeom>
            </p:spPr>
          </p:pic>
          <p:pic>
            <p:nvPicPr>
              <p:cNvPr id="5" name="Resim 4"/>
              <p:cNvPicPr>
                <a:picLocks noChangeAspect="1"/>
              </p:cNvPicPr>
              <p:nvPr/>
            </p:nvPicPr>
            <p:blipFill>
              <a:blip r:embed="rId3"/>
              <a:stretch>
                <a:fillRect/>
              </a:stretch>
            </p:blipFill>
            <p:spPr>
              <a:xfrm>
                <a:off x="1971176" y="2614065"/>
                <a:ext cx="7550057" cy="4202992"/>
              </a:xfrm>
              <a:prstGeom prst="rect">
                <a:avLst/>
              </a:prstGeom>
            </p:spPr>
          </p:pic>
        </p:grpSp>
        <p:sp>
          <p:nvSpPr>
            <p:cNvPr id="8" name="Dikdörtgen 7"/>
            <p:cNvSpPr/>
            <p:nvPr/>
          </p:nvSpPr>
          <p:spPr>
            <a:xfrm>
              <a:off x="1878726" y="6250676"/>
              <a:ext cx="1246611" cy="3480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3037296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22694" y="161450"/>
            <a:ext cx="9179605" cy="5188472"/>
          </a:xfrm>
          <a:prstGeom prst="rect">
            <a:avLst/>
          </a:prstGeom>
        </p:spPr>
      </p:pic>
      <p:grpSp>
        <p:nvGrpSpPr>
          <p:cNvPr id="2" name="Grup 1"/>
          <p:cNvGrpSpPr/>
          <p:nvPr/>
        </p:nvGrpSpPr>
        <p:grpSpPr>
          <a:xfrm>
            <a:off x="464027" y="5500048"/>
            <a:ext cx="11204812" cy="1241946"/>
            <a:chOff x="286603" y="5500048"/>
            <a:chExt cx="11204812" cy="1241946"/>
          </a:xfrm>
        </p:grpSpPr>
        <p:pic>
          <p:nvPicPr>
            <p:cNvPr id="5" name="Resim 4"/>
            <p:cNvPicPr>
              <a:picLocks noChangeAspect="1"/>
            </p:cNvPicPr>
            <p:nvPr/>
          </p:nvPicPr>
          <p:blipFill>
            <a:blip r:embed="rId3"/>
            <a:stretch>
              <a:fillRect/>
            </a:stretch>
          </p:blipFill>
          <p:spPr>
            <a:xfrm>
              <a:off x="339238" y="5568285"/>
              <a:ext cx="11091927" cy="1146414"/>
            </a:xfrm>
            <a:prstGeom prst="rect">
              <a:avLst/>
            </a:prstGeom>
          </p:spPr>
        </p:pic>
        <p:sp>
          <p:nvSpPr>
            <p:cNvPr id="6" name="Dikdörtgen 5"/>
            <p:cNvSpPr/>
            <p:nvPr/>
          </p:nvSpPr>
          <p:spPr>
            <a:xfrm>
              <a:off x="286603" y="5500048"/>
              <a:ext cx="11204812" cy="1241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1392268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4718" y="109182"/>
            <a:ext cx="6701050" cy="519363"/>
          </a:xfrm>
          <a:prstGeom prst="rect">
            <a:avLst/>
          </a:prstGeom>
        </p:spPr>
      </p:pic>
      <p:pic>
        <p:nvPicPr>
          <p:cNvPr id="7" name="Resim 6"/>
          <p:cNvPicPr>
            <a:picLocks noChangeAspect="1"/>
          </p:cNvPicPr>
          <p:nvPr/>
        </p:nvPicPr>
        <p:blipFill rotWithShape="1">
          <a:blip r:embed="rId3"/>
          <a:srcRect t="5181"/>
          <a:stretch/>
        </p:blipFill>
        <p:spPr>
          <a:xfrm>
            <a:off x="2939173" y="600501"/>
            <a:ext cx="6778033" cy="4239447"/>
          </a:xfrm>
          <a:prstGeom prst="rect">
            <a:avLst/>
          </a:prstGeom>
        </p:spPr>
      </p:pic>
      <p:grpSp>
        <p:nvGrpSpPr>
          <p:cNvPr id="9" name="Grup 8"/>
          <p:cNvGrpSpPr/>
          <p:nvPr/>
        </p:nvGrpSpPr>
        <p:grpSpPr>
          <a:xfrm>
            <a:off x="204718" y="1373733"/>
            <a:ext cx="2216286" cy="2827872"/>
            <a:chOff x="204718" y="1373733"/>
            <a:chExt cx="2216286" cy="2827872"/>
          </a:xfrm>
        </p:grpSpPr>
        <p:pic>
          <p:nvPicPr>
            <p:cNvPr id="5" name="Resim 4"/>
            <p:cNvPicPr>
              <a:picLocks noChangeAspect="1"/>
            </p:cNvPicPr>
            <p:nvPr/>
          </p:nvPicPr>
          <p:blipFill>
            <a:blip r:embed="rId4"/>
            <a:stretch>
              <a:fillRect/>
            </a:stretch>
          </p:blipFill>
          <p:spPr>
            <a:xfrm>
              <a:off x="294386" y="1373733"/>
              <a:ext cx="2126618" cy="1246638"/>
            </a:xfrm>
            <a:prstGeom prst="rect">
              <a:avLst/>
            </a:prstGeom>
          </p:spPr>
        </p:pic>
        <p:pic>
          <p:nvPicPr>
            <p:cNvPr id="8" name="Resim 7"/>
            <p:cNvPicPr>
              <a:picLocks noChangeAspect="1"/>
            </p:cNvPicPr>
            <p:nvPr/>
          </p:nvPicPr>
          <p:blipFill>
            <a:blip r:embed="rId5"/>
            <a:stretch>
              <a:fillRect/>
            </a:stretch>
          </p:blipFill>
          <p:spPr>
            <a:xfrm>
              <a:off x="204718" y="2819646"/>
              <a:ext cx="2213693" cy="1381959"/>
            </a:xfrm>
            <a:prstGeom prst="rect">
              <a:avLst/>
            </a:prstGeom>
          </p:spPr>
        </p:pic>
      </p:grpSp>
    </p:spTree>
    <p:extLst>
      <p:ext uri="{BB962C8B-B14F-4D97-AF65-F5344CB8AC3E}">
        <p14:creationId xmlns:p14="http://schemas.microsoft.com/office/powerpoint/2010/main" val="1868874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228456" y="122829"/>
            <a:ext cx="11625700" cy="6482687"/>
            <a:chOff x="228456" y="122829"/>
            <a:chExt cx="11625700" cy="6482687"/>
          </a:xfrm>
        </p:grpSpPr>
        <p:pic>
          <p:nvPicPr>
            <p:cNvPr id="4" name="Resim 3"/>
            <p:cNvPicPr>
              <a:picLocks noChangeAspect="1"/>
            </p:cNvPicPr>
            <p:nvPr/>
          </p:nvPicPr>
          <p:blipFill>
            <a:blip r:embed="rId2"/>
            <a:stretch>
              <a:fillRect/>
            </a:stretch>
          </p:blipFill>
          <p:spPr>
            <a:xfrm>
              <a:off x="228456" y="122829"/>
              <a:ext cx="5203353" cy="5494044"/>
            </a:xfrm>
            <a:prstGeom prst="rect">
              <a:avLst/>
            </a:prstGeom>
          </p:spPr>
        </p:pic>
        <p:pic>
          <p:nvPicPr>
            <p:cNvPr id="5" name="Resim 4"/>
            <p:cNvPicPr>
              <a:picLocks noChangeAspect="1"/>
            </p:cNvPicPr>
            <p:nvPr/>
          </p:nvPicPr>
          <p:blipFill>
            <a:blip r:embed="rId3"/>
            <a:stretch>
              <a:fillRect/>
            </a:stretch>
          </p:blipFill>
          <p:spPr>
            <a:xfrm>
              <a:off x="6197729" y="4256658"/>
              <a:ext cx="3560420" cy="766860"/>
            </a:xfrm>
            <a:prstGeom prst="rect">
              <a:avLst/>
            </a:prstGeom>
          </p:spPr>
        </p:pic>
        <p:pic>
          <p:nvPicPr>
            <p:cNvPr id="6" name="Resim 5"/>
            <p:cNvPicPr>
              <a:picLocks noChangeAspect="1"/>
            </p:cNvPicPr>
            <p:nvPr/>
          </p:nvPicPr>
          <p:blipFill>
            <a:blip r:embed="rId4"/>
            <a:stretch>
              <a:fillRect/>
            </a:stretch>
          </p:blipFill>
          <p:spPr>
            <a:xfrm>
              <a:off x="6197729" y="3389304"/>
              <a:ext cx="3681921" cy="650434"/>
            </a:xfrm>
            <a:prstGeom prst="rect">
              <a:avLst/>
            </a:prstGeom>
          </p:spPr>
        </p:pic>
        <p:pic>
          <p:nvPicPr>
            <p:cNvPr id="7" name="Resim 6"/>
            <p:cNvPicPr>
              <a:picLocks noChangeAspect="1"/>
            </p:cNvPicPr>
            <p:nvPr/>
          </p:nvPicPr>
          <p:blipFill>
            <a:blip r:embed="rId5"/>
            <a:stretch>
              <a:fillRect/>
            </a:stretch>
          </p:blipFill>
          <p:spPr>
            <a:xfrm>
              <a:off x="5798436" y="329227"/>
              <a:ext cx="6055720" cy="2618689"/>
            </a:xfrm>
            <a:prstGeom prst="rect">
              <a:avLst/>
            </a:prstGeom>
          </p:spPr>
        </p:pic>
        <p:sp>
          <p:nvSpPr>
            <p:cNvPr id="8" name="Dikdörtgen 7"/>
            <p:cNvSpPr/>
            <p:nvPr/>
          </p:nvSpPr>
          <p:spPr>
            <a:xfrm>
              <a:off x="5540991" y="218364"/>
              <a:ext cx="95534" cy="6387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p:nvSpPr>
          <p:spPr>
            <a:xfrm>
              <a:off x="5798436" y="3193577"/>
              <a:ext cx="4423737" cy="20608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475901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1691" y="507029"/>
            <a:ext cx="7625688" cy="3281769"/>
          </a:xfrm>
          <a:prstGeom prst="rect">
            <a:avLst/>
          </a:prstGeom>
        </p:spPr>
      </p:pic>
      <p:pic>
        <p:nvPicPr>
          <p:cNvPr id="5" name="Resim 4"/>
          <p:cNvPicPr>
            <a:picLocks noChangeAspect="1"/>
          </p:cNvPicPr>
          <p:nvPr/>
        </p:nvPicPr>
        <p:blipFill>
          <a:blip r:embed="rId3"/>
          <a:stretch>
            <a:fillRect/>
          </a:stretch>
        </p:blipFill>
        <p:spPr>
          <a:xfrm>
            <a:off x="2720557" y="4365434"/>
            <a:ext cx="2215981" cy="1339329"/>
          </a:xfrm>
          <a:prstGeom prst="rect">
            <a:avLst/>
          </a:prstGeom>
        </p:spPr>
      </p:pic>
      <p:pic>
        <p:nvPicPr>
          <p:cNvPr id="6" name="Resim 5"/>
          <p:cNvPicPr>
            <a:picLocks noChangeAspect="1"/>
          </p:cNvPicPr>
          <p:nvPr/>
        </p:nvPicPr>
        <p:blipFill>
          <a:blip r:embed="rId4"/>
          <a:stretch>
            <a:fillRect/>
          </a:stretch>
        </p:blipFill>
        <p:spPr>
          <a:xfrm>
            <a:off x="6368954" y="4365434"/>
            <a:ext cx="2381029" cy="1339329"/>
          </a:xfrm>
          <a:prstGeom prst="rect">
            <a:avLst/>
          </a:prstGeom>
        </p:spPr>
      </p:pic>
    </p:spTree>
    <p:extLst>
      <p:ext uri="{BB962C8B-B14F-4D97-AF65-F5344CB8AC3E}">
        <p14:creationId xmlns:p14="http://schemas.microsoft.com/office/powerpoint/2010/main" val="134311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p:cNvGrpSpPr/>
          <p:nvPr/>
        </p:nvGrpSpPr>
        <p:grpSpPr>
          <a:xfrm>
            <a:off x="163773" y="109182"/>
            <a:ext cx="12028227" cy="6740423"/>
            <a:chOff x="163773" y="109182"/>
            <a:chExt cx="12028227" cy="6740423"/>
          </a:xfrm>
        </p:grpSpPr>
        <p:pic>
          <p:nvPicPr>
            <p:cNvPr id="4" name="Resim 3"/>
            <p:cNvPicPr>
              <a:picLocks noChangeAspect="1"/>
            </p:cNvPicPr>
            <p:nvPr/>
          </p:nvPicPr>
          <p:blipFill rotWithShape="1">
            <a:blip r:embed="rId2"/>
            <a:srcRect l="2942" t="2667"/>
            <a:stretch/>
          </p:blipFill>
          <p:spPr>
            <a:xfrm>
              <a:off x="163773" y="109182"/>
              <a:ext cx="4619845" cy="4585648"/>
            </a:xfrm>
            <a:prstGeom prst="rect">
              <a:avLst/>
            </a:prstGeom>
          </p:spPr>
        </p:pic>
        <p:grpSp>
          <p:nvGrpSpPr>
            <p:cNvPr id="13" name="Grup 12"/>
            <p:cNvGrpSpPr/>
            <p:nvPr/>
          </p:nvGrpSpPr>
          <p:grpSpPr>
            <a:xfrm>
              <a:off x="6126725" y="1463302"/>
              <a:ext cx="3957851" cy="1521662"/>
              <a:chOff x="5691116" y="184308"/>
              <a:chExt cx="3957851" cy="1521662"/>
            </a:xfrm>
          </p:grpSpPr>
          <p:pic>
            <p:nvPicPr>
              <p:cNvPr id="5" name="Resim 4"/>
              <p:cNvPicPr>
                <a:picLocks noChangeAspect="1"/>
              </p:cNvPicPr>
              <p:nvPr/>
            </p:nvPicPr>
            <p:blipFill>
              <a:blip r:embed="rId3"/>
              <a:stretch>
                <a:fillRect/>
              </a:stretch>
            </p:blipFill>
            <p:spPr>
              <a:xfrm>
                <a:off x="5851478" y="230020"/>
                <a:ext cx="3620070" cy="625527"/>
              </a:xfrm>
              <a:prstGeom prst="rect">
                <a:avLst/>
              </a:prstGeom>
            </p:spPr>
          </p:pic>
          <p:pic>
            <p:nvPicPr>
              <p:cNvPr id="7" name="Resim 6"/>
              <p:cNvPicPr>
                <a:picLocks noChangeAspect="1"/>
              </p:cNvPicPr>
              <p:nvPr/>
            </p:nvPicPr>
            <p:blipFill>
              <a:blip r:embed="rId4"/>
              <a:stretch>
                <a:fillRect/>
              </a:stretch>
            </p:blipFill>
            <p:spPr>
              <a:xfrm>
                <a:off x="5790063" y="855547"/>
                <a:ext cx="3742899" cy="718334"/>
              </a:xfrm>
              <a:prstGeom prst="rect">
                <a:avLst/>
              </a:prstGeom>
            </p:spPr>
          </p:pic>
          <p:sp>
            <p:nvSpPr>
              <p:cNvPr id="8" name="Dikdörtgen 7"/>
              <p:cNvSpPr/>
              <p:nvPr/>
            </p:nvSpPr>
            <p:spPr>
              <a:xfrm>
                <a:off x="5691116" y="184308"/>
                <a:ext cx="3957851" cy="1521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pic>
          <p:nvPicPr>
            <p:cNvPr id="12" name="Resim 11"/>
            <p:cNvPicPr>
              <a:picLocks noChangeAspect="1"/>
            </p:cNvPicPr>
            <p:nvPr/>
          </p:nvPicPr>
          <p:blipFill>
            <a:blip r:embed="rId5"/>
            <a:stretch>
              <a:fillRect/>
            </a:stretch>
          </p:blipFill>
          <p:spPr>
            <a:xfrm>
              <a:off x="2952258" y="3791109"/>
              <a:ext cx="9239742" cy="3058496"/>
            </a:xfrm>
            <a:prstGeom prst="rect">
              <a:avLst/>
            </a:prstGeom>
          </p:spPr>
        </p:pic>
      </p:grpSp>
    </p:spTree>
    <p:extLst>
      <p:ext uri="{BB962C8B-B14F-4D97-AF65-F5344CB8AC3E}">
        <p14:creationId xmlns:p14="http://schemas.microsoft.com/office/powerpoint/2010/main" val="1963598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19797" y="197252"/>
            <a:ext cx="8824206" cy="6448492"/>
            <a:chOff x="319797" y="197252"/>
            <a:chExt cx="8824206" cy="6448492"/>
          </a:xfrm>
        </p:grpSpPr>
        <p:pic>
          <p:nvPicPr>
            <p:cNvPr id="4" name="Resim 3"/>
            <p:cNvPicPr>
              <a:picLocks noChangeAspect="1"/>
            </p:cNvPicPr>
            <p:nvPr/>
          </p:nvPicPr>
          <p:blipFill>
            <a:blip r:embed="rId2"/>
            <a:stretch>
              <a:fillRect/>
            </a:stretch>
          </p:blipFill>
          <p:spPr>
            <a:xfrm>
              <a:off x="319797" y="197252"/>
              <a:ext cx="4443272" cy="567937"/>
            </a:xfrm>
            <a:prstGeom prst="rect">
              <a:avLst/>
            </a:prstGeom>
          </p:spPr>
        </p:pic>
        <p:pic>
          <p:nvPicPr>
            <p:cNvPr id="5" name="Resim 4"/>
            <p:cNvPicPr>
              <a:picLocks noChangeAspect="1"/>
            </p:cNvPicPr>
            <p:nvPr/>
          </p:nvPicPr>
          <p:blipFill>
            <a:blip r:embed="rId3"/>
            <a:stretch>
              <a:fillRect/>
            </a:stretch>
          </p:blipFill>
          <p:spPr>
            <a:xfrm>
              <a:off x="1422284" y="1123310"/>
              <a:ext cx="3547409" cy="1282046"/>
            </a:xfrm>
            <a:prstGeom prst="rect">
              <a:avLst/>
            </a:prstGeom>
          </p:spPr>
        </p:pic>
        <p:pic>
          <p:nvPicPr>
            <p:cNvPr id="6" name="Resim 5"/>
            <p:cNvPicPr>
              <a:picLocks noChangeAspect="1"/>
            </p:cNvPicPr>
            <p:nvPr/>
          </p:nvPicPr>
          <p:blipFill>
            <a:blip r:embed="rId4"/>
            <a:stretch>
              <a:fillRect/>
            </a:stretch>
          </p:blipFill>
          <p:spPr>
            <a:xfrm>
              <a:off x="5498345" y="1082366"/>
              <a:ext cx="3645658" cy="1307160"/>
            </a:xfrm>
            <a:prstGeom prst="rect">
              <a:avLst/>
            </a:prstGeom>
          </p:spPr>
        </p:pic>
        <p:pic>
          <p:nvPicPr>
            <p:cNvPr id="7" name="Resim 6"/>
            <p:cNvPicPr>
              <a:picLocks noChangeAspect="1"/>
            </p:cNvPicPr>
            <p:nvPr/>
          </p:nvPicPr>
          <p:blipFill>
            <a:blip r:embed="rId5"/>
            <a:stretch>
              <a:fillRect/>
            </a:stretch>
          </p:blipFill>
          <p:spPr>
            <a:xfrm>
              <a:off x="1843942" y="2430470"/>
              <a:ext cx="2303558" cy="4215274"/>
            </a:xfrm>
            <a:prstGeom prst="rect">
              <a:avLst/>
            </a:prstGeom>
          </p:spPr>
        </p:pic>
        <p:grpSp>
          <p:nvGrpSpPr>
            <p:cNvPr id="10" name="Grup 9"/>
            <p:cNvGrpSpPr/>
            <p:nvPr/>
          </p:nvGrpSpPr>
          <p:grpSpPr>
            <a:xfrm>
              <a:off x="5621461" y="2788591"/>
              <a:ext cx="2226004" cy="2110357"/>
              <a:chOff x="3519701" y="2584473"/>
              <a:chExt cx="2095500" cy="1910696"/>
            </a:xfrm>
          </p:grpSpPr>
          <p:pic>
            <p:nvPicPr>
              <p:cNvPr id="8" name="Resim 7"/>
              <p:cNvPicPr>
                <a:picLocks noChangeAspect="1"/>
              </p:cNvPicPr>
              <p:nvPr/>
            </p:nvPicPr>
            <p:blipFill>
              <a:blip r:embed="rId6"/>
              <a:stretch>
                <a:fillRect/>
              </a:stretch>
            </p:blipFill>
            <p:spPr>
              <a:xfrm>
                <a:off x="3519701" y="2584473"/>
                <a:ext cx="2095500" cy="523875"/>
              </a:xfrm>
              <a:prstGeom prst="rect">
                <a:avLst/>
              </a:prstGeom>
            </p:spPr>
          </p:pic>
          <p:pic>
            <p:nvPicPr>
              <p:cNvPr id="9" name="Resim 8"/>
              <p:cNvPicPr>
                <a:picLocks noChangeAspect="1"/>
              </p:cNvPicPr>
              <p:nvPr/>
            </p:nvPicPr>
            <p:blipFill>
              <a:blip r:embed="rId7"/>
              <a:stretch>
                <a:fillRect/>
              </a:stretch>
            </p:blipFill>
            <p:spPr>
              <a:xfrm>
                <a:off x="3519701" y="3352169"/>
                <a:ext cx="2019300" cy="1143000"/>
              </a:xfrm>
              <a:prstGeom prst="rect">
                <a:avLst/>
              </a:prstGeom>
            </p:spPr>
          </p:pic>
        </p:grpSp>
      </p:grpSp>
    </p:spTree>
    <p:extLst>
      <p:ext uri="{BB962C8B-B14F-4D97-AF65-F5344CB8AC3E}">
        <p14:creationId xmlns:p14="http://schemas.microsoft.com/office/powerpoint/2010/main" val="678627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64784" y="1307837"/>
            <a:ext cx="9530344" cy="5447805"/>
          </a:xfrm>
          <a:prstGeom prst="rect">
            <a:avLst/>
          </a:prstGeom>
        </p:spPr>
      </p:pic>
      <p:pic>
        <p:nvPicPr>
          <p:cNvPr id="5" name="Resim 4"/>
          <p:cNvPicPr>
            <a:picLocks noChangeAspect="1"/>
          </p:cNvPicPr>
          <p:nvPr/>
        </p:nvPicPr>
        <p:blipFill rotWithShape="1">
          <a:blip r:embed="rId3"/>
          <a:srcRect l="11392"/>
          <a:stretch/>
        </p:blipFill>
        <p:spPr>
          <a:xfrm>
            <a:off x="2483892" y="79538"/>
            <a:ext cx="6687403" cy="1367819"/>
          </a:xfrm>
          <a:prstGeom prst="rect">
            <a:avLst/>
          </a:prstGeom>
        </p:spPr>
      </p:pic>
    </p:spTree>
    <p:extLst>
      <p:ext uri="{BB962C8B-B14F-4D97-AF65-F5344CB8AC3E}">
        <p14:creationId xmlns:p14="http://schemas.microsoft.com/office/powerpoint/2010/main" val="2988199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487196" y="550175"/>
            <a:ext cx="5829300" cy="4171950"/>
          </a:xfrm>
          <a:prstGeom prst="rect">
            <a:avLst/>
          </a:prstGeom>
        </p:spPr>
      </p:pic>
      <p:pic>
        <p:nvPicPr>
          <p:cNvPr id="5" name="Resim 4"/>
          <p:cNvPicPr>
            <a:picLocks noChangeAspect="1"/>
          </p:cNvPicPr>
          <p:nvPr/>
        </p:nvPicPr>
        <p:blipFill>
          <a:blip r:embed="rId4"/>
          <a:stretch>
            <a:fillRect/>
          </a:stretch>
        </p:blipFill>
        <p:spPr>
          <a:xfrm>
            <a:off x="6316496" y="146926"/>
            <a:ext cx="5709223" cy="4575199"/>
          </a:xfrm>
          <a:prstGeom prst="rect">
            <a:avLst/>
          </a:prstGeom>
        </p:spPr>
      </p:pic>
    </p:spTree>
    <p:extLst>
      <p:ext uri="{BB962C8B-B14F-4D97-AF65-F5344CB8AC3E}">
        <p14:creationId xmlns:p14="http://schemas.microsoft.com/office/powerpoint/2010/main" val="382765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13648" y="1017470"/>
            <a:ext cx="12096466" cy="4206567"/>
            <a:chOff x="-13648" y="1017470"/>
            <a:chExt cx="12096466" cy="4206567"/>
          </a:xfrm>
        </p:grpSpPr>
        <p:pic>
          <p:nvPicPr>
            <p:cNvPr id="4" name="Resim 3"/>
            <p:cNvPicPr>
              <a:picLocks noChangeAspect="1"/>
            </p:cNvPicPr>
            <p:nvPr/>
          </p:nvPicPr>
          <p:blipFill>
            <a:blip r:embed="rId2"/>
            <a:stretch>
              <a:fillRect/>
            </a:stretch>
          </p:blipFill>
          <p:spPr>
            <a:xfrm>
              <a:off x="-13648" y="1017470"/>
              <a:ext cx="6566247" cy="4155034"/>
            </a:xfrm>
            <a:prstGeom prst="rect">
              <a:avLst/>
            </a:prstGeom>
          </p:spPr>
        </p:pic>
        <p:pic>
          <p:nvPicPr>
            <p:cNvPr id="5" name="Resim 4"/>
            <p:cNvPicPr>
              <a:picLocks noChangeAspect="1"/>
            </p:cNvPicPr>
            <p:nvPr/>
          </p:nvPicPr>
          <p:blipFill rotWithShape="1">
            <a:blip r:embed="rId3"/>
            <a:srcRect l="4683" r="2032"/>
            <a:stretch/>
          </p:blipFill>
          <p:spPr>
            <a:xfrm>
              <a:off x="6373505" y="1113006"/>
              <a:ext cx="5709313" cy="4111031"/>
            </a:xfrm>
            <a:prstGeom prst="rect">
              <a:avLst/>
            </a:prstGeom>
          </p:spPr>
        </p:pic>
      </p:grpSp>
    </p:spTree>
    <p:extLst>
      <p:ext uri="{BB962C8B-B14F-4D97-AF65-F5344CB8AC3E}">
        <p14:creationId xmlns:p14="http://schemas.microsoft.com/office/powerpoint/2010/main" val="179833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56313" y="1211095"/>
            <a:ext cx="8043986" cy="2537271"/>
          </a:xfrm>
          <a:prstGeom prst="rect">
            <a:avLst/>
          </a:prstGeom>
        </p:spPr>
      </p:pic>
      <p:pic>
        <p:nvPicPr>
          <p:cNvPr id="5" name="Resim 4"/>
          <p:cNvPicPr>
            <a:picLocks noChangeAspect="1"/>
          </p:cNvPicPr>
          <p:nvPr/>
        </p:nvPicPr>
        <p:blipFill>
          <a:blip r:embed="rId3"/>
          <a:stretch>
            <a:fillRect/>
          </a:stretch>
        </p:blipFill>
        <p:spPr>
          <a:xfrm>
            <a:off x="865493" y="4019080"/>
            <a:ext cx="8043986" cy="1456117"/>
          </a:xfrm>
          <a:prstGeom prst="rect">
            <a:avLst/>
          </a:prstGeom>
        </p:spPr>
      </p:pic>
      <p:sp>
        <p:nvSpPr>
          <p:cNvPr id="6" name="Unvan 1"/>
          <p:cNvSpPr>
            <a:spLocks noGrp="1"/>
          </p:cNvSpPr>
          <p:nvPr>
            <p:ph type="title"/>
          </p:nvPr>
        </p:nvSpPr>
        <p:spPr>
          <a:xfrm>
            <a:off x="838200" y="119063"/>
            <a:ext cx="10515600" cy="1325562"/>
          </a:xfrm>
        </p:spPr>
        <p:txBody>
          <a:bodyPr/>
          <a:lstStyle/>
          <a:p>
            <a:r>
              <a:rPr lang="en-US" b="1" dirty="0"/>
              <a:t>Ideal single-phase transformer</a:t>
            </a:r>
            <a:r>
              <a:rPr lang="en-US" dirty="0" smtClean="0"/>
              <a:t> </a:t>
            </a:r>
            <a:endParaRPr lang="tr-TR" dirty="0"/>
          </a:p>
        </p:txBody>
      </p:sp>
      <p:grpSp>
        <p:nvGrpSpPr>
          <p:cNvPr id="9" name="Grup 8"/>
          <p:cNvGrpSpPr/>
          <p:nvPr/>
        </p:nvGrpSpPr>
        <p:grpSpPr>
          <a:xfrm>
            <a:off x="756313" y="5745911"/>
            <a:ext cx="6201895" cy="875830"/>
            <a:chOff x="838201" y="5745911"/>
            <a:chExt cx="6201895" cy="875830"/>
          </a:xfrm>
        </p:grpSpPr>
        <p:pic>
          <p:nvPicPr>
            <p:cNvPr id="7" name="Resim 6"/>
            <p:cNvPicPr>
              <a:picLocks noChangeAspect="1"/>
            </p:cNvPicPr>
            <p:nvPr/>
          </p:nvPicPr>
          <p:blipFill rotWithShape="1">
            <a:blip r:embed="rId4"/>
            <a:srcRect r="18213"/>
            <a:stretch/>
          </p:blipFill>
          <p:spPr>
            <a:xfrm>
              <a:off x="838201" y="5745911"/>
              <a:ext cx="2137012" cy="875830"/>
            </a:xfrm>
            <a:prstGeom prst="rect">
              <a:avLst/>
            </a:prstGeom>
          </p:spPr>
        </p:pic>
        <mc:AlternateContent xmlns:mc="http://schemas.openxmlformats.org/markup-compatibility/2006" xmlns:a14="http://schemas.microsoft.com/office/drawing/2010/main">
          <mc:Choice Requires="a14">
            <p:sp>
              <p:nvSpPr>
                <p:cNvPr id="8" name="Metin kutusu 7"/>
                <p:cNvSpPr txBox="1"/>
                <p:nvPr/>
              </p:nvSpPr>
              <p:spPr>
                <a:xfrm>
                  <a:off x="2937113" y="6010401"/>
                  <a:ext cx="41029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𝑎</m:t>
                        </m:r>
                        <m:r>
                          <a:rPr lang="tr-TR" b="0" i="1" smtClean="0">
                            <a:latin typeface="Cambria Math" panose="02040503050406030204" pitchFamily="18" charset="0"/>
                          </a:rPr>
                          <m:t>       </m:t>
                        </m:r>
                        <m:r>
                          <a:rPr lang="tr-TR" b="0" i="1" smtClean="0">
                            <a:latin typeface="Cambria Math" panose="02040503050406030204" pitchFamily="18" charset="0"/>
                          </a:rPr>
                          <m:t>𝑡𝑟𝑎𝑛𝑠𝑓𝑜𝑟𝑚𝑎𝑡</m:t>
                        </m:r>
                        <m:r>
                          <a:rPr lang="tr-TR" b="0" i="1" smtClean="0">
                            <a:latin typeface="Cambria Math" panose="02040503050406030204" pitchFamily="18" charset="0"/>
                          </a:rPr>
                          <m:t>ö</m:t>
                        </m:r>
                        <m:r>
                          <a:rPr lang="tr-TR" b="0" i="1" smtClean="0">
                            <a:latin typeface="Cambria Math" panose="02040503050406030204" pitchFamily="18" charset="0"/>
                          </a:rPr>
                          <m:t>𝑟</m:t>
                        </m:r>
                        <m:r>
                          <a:rPr lang="tr-TR" b="0" i="1" smtClean="0">
                            <a:latin typeface="Cambria Math" panose="02040503050406030204" pitchFamily="18" charset="0"/>
                          </a:rPr>
                          <m:t> </m:t>
                        </m:r>
                        <m:r>
                          <a:rPr lang="tr-TR" b="0" i="1" smtClean="0">
                            <a:latin typeface="Cambria Math" panose="02040503050406030204" pitchFamily="18" charset="0"/>
                          </a:rPr>
                          <m:t>𝑑</m:t>
                        </m:r>
                        <m:r>
                          <a:rPr lang="tr-TR" b="0" i="1" smtClean="0">
                            <a:latin typeface="Cambria Math" panose="02040503050406030204" pitchFamily="18" charset="0"/>
                          </a:rPr>
                          <m:t>ö</m:t>
                        </m:r>
                        <m:r>
                          <a:rPr lang="tr-TR" b="0" i="1" smtClean="0">
                            <a:latin typeface="Cambria Math" panose="02040503050406030204" pitchFamily="18" charset="0"/>
                          </a:rPr>
                          <m:t>𝑛</m:t>
                        </m:r>
                        <m:r>
                          <a:rPr lang="tr-TR" b="0" i="1" smtClean="0">
                            <a:latin typeface="Cambria Math" panose="02040503050406030204" pitchFamily="18" charset="0"/>
                          </a:rPr>
                          <m:t>üş</m:t>
                        </m:r>
                        <m:r>
                          <a:rPr lang="tr-TR" b="0" i="1" smtClean="0">
                            <a:latin typeface="Cambria Math" panose="02040503050406030204" pitchFamily="18" charset="0"/>
                          </a:rPr>
                          <m:t>𝑡</m:t>
                        </m:r>
                        <m:r>
                          <a:rPr lang="tr-TR" b="0" i="1" smtClean="0">
                            <a:latin typeface="Cambria Math" panose="02040503050406030204" pitchFamily="18" charset="0"/>
                          </a:rPr>
                          <m:t>ü</m:t>
                        </m:r>
                        <m:r>
                          <a:rPr lang="tr-TR" b="0" i="1" smtClean="0">
                            <a:latin typeface="Cambria Math" panose="02040503050406030204" pitchFamily="18" charset="0"/>
                          </a:rPr>
                          <m:t>𝑟𝑚𝑒</m:t>
                        </m:r>
                        <m:r>
                          <a:rPr lang="tr-TR" b="0" i="1" smtClean="0">
                            <a:latin typeface="Cambria Math" panose="02040503050406030204" pitchFamily="18" charset="0"/>
                          </a:rPr>
                          <m:t>  </m:t>
                        </m:r>
                        <m:r>
                          <a:rPr lang="tr-TR" b="0" i="1" smtClean="0">
                            <a:latin typeface="Cambria Math" panose="02040503050406030204" pitchFamily="18" charset="0"/>
                          </a:rPr>
                          <m:t>𝑜𝑟𝑎𝑛𝚤</m:t>
                        </m:r>
                      </m:oMath>
                    </m:oMathPara>
                  </a14:m>
                  <a:endParaRPr lang="tr-TR"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2937113" y="6010401"/>
                  <a:ext cx="4102983" cy="276999"/>
                </a:xfrm>
                <a:prstGeom prst="rect">
                  <a:avLst/>
                </a:prstGeom>
                <a:blipFill rotWithShape="0">
                  <a:blip r:embed="rId5"/>
                  <a:stretch>
                    <a:fillRect l="-446" t="-2222" r="-446" b="-35556"/>
                  </a:stretch>
                </a:blipFill>
              </p:spPr>
              <p:txBody>
                <a:bodyPr/>
                <a:lstStyle/>
                <a:p>
                  <a:r>
                    <a:rPr lang="tr-TR">
                      <a:noFill/>
                    </a:rPr>
                    <a:t> </a:t>
                  </a:r>
                </a:p>
              </p:txBody>
            </p:sp>
          </mc:Fallback>
        </mc:AlternateContent>
      </p:grpSp>
    </p:spTree>
    <p:extLst>
      <p:ext uri="{BB962C8B-B14F-4D97-AF65-F5344CB8AC3E}">
        <p14:creationId xmlns:p14="http://schemas.microsoft.com/office/powerpoint/2010/main" val="11209282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50376" y="305866"/>
            <a:ext cx="10686196" cy="6004336"/>
          </a:xfrm>
          <a:prstGeom prst="rect">
            <a:avLst/>
          </a:prstGeom>
        </p:spPr>
      </p:pic>
    </p:spTree>
    <p:extLst>
      <p:ext uri="{BB962C8B-B14F-4D97-AF65-F5344CB8AC3E}">
        <p14:creationId xmlns:p14="http://schemas.microsoft.com/office/powerpoint/2010/main" val="34178765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009152" y="561265"/>
            <a:ext cx="10441320" cy="5320920"/>
            <a:chOff x="299466" y="561265"/>
            <a:chExt cx="10184028" cy="5102556"/>
          </a:xfrm>
        </p:grpSpPr>
        <p:grpSp>
          <p:nvGrpSpPr>
            <p:cNvPr id="6" name="Grup 5"/>
            <p:cNvGrpSpPr/>
            <p:nvPr/>
          </p:nvGrpSpPr>
          <p:grpSpPr>
            <a:xfrm>
              <a:off x="299466" y="561265"/>
              <a:ext cx="10184028" cy="1791494"/>
              <a:chOff x="272170" y="4560059"/>
              <a:chExt cx="10184028" cy="1791494"/>
            </a:xfrm>
          </p:grpSpPr>
          <p:pic>
            <p:nvPicPr>
              <p:cNvPr id="7" name="Resim 6"/>
              <p:cNvPicPr>
                <a:picLocks noChangeAspect="1"/>
              </p:cNvPicPr>
              <p:nvPr/>
            </p:nvPicPr>
            <p:blipFill>
              <a:blip r:embed="rId2"/>
              <a:stretch>
                <a:fillRect/>
              </a:stretch>
            </p:blipFill>
            <p:spPr>
              <a:xfrm>
                <a:off x="272170" y="4560059"/>
                <a:ext cx="4664142" cy="821071"/>
              </a:xfrm>
              <a:prstGeom prst="rect">
                <a:avLst/>
              </a:prstGeom>
            </p:spPr>
          </p:pic>
          <p:pic>
            <p:nvPicPr>
              <p:cNvPr id="8" name="Resim 7"/>
              <p:cNvPicPr>
                <a:picLocks noChangeAspect="1"/>
              </p:cNvPicPr>
              <p:nvPr/>
            </p:nvPicPr>
            <p:blipFill>
              <a:blip r:embed="rId3"/>
              <a:stretch>
                <a:fillRect/>
              </a:stretch>
            </p:blipFill>
            <p:spPr>
              <a:xfrm>
                <a:off x="5472751" y="4560059"/>
                <a:ext cx="4983447" cy="821071"/>
              </a:xfrm>
              <a:prstGeom prst="rect">
                <a:avLst/>
              </a:prstGeom>
            </p:spPr>
          </p:pic>
          <p:pic>
            <p:nvPicPr>
              <p:cNvPr id="9" name="Resim 8"/>
              <p:cNvPicPr>
                <a:picLocks noChangeAspect="1"/>
              </p:cNvPicPr>
              <p:nvPr/>
            </p:nvPicPr>
            <p:blipFill>
              <a:blip r:embed="rId4"/>
              <a:stretch>
                <a:fillRect/>
              </a:stretch>
            </p:blipFill>
            <p:spPr>
              <a:xfrm>
                <a:off x="285985" y="5478370"/>
                <a:ext cx="4860336" cy="861176"/>
              </a:xfrm>
              <a:prstGeom prst="rect">
                <a:avLst/>
              </a:prstGeom>
            </p:spPr>
          </p:pic>
          <p:pic>
            <p:nvPicPr>
              <p:cNvPr id="10" name="Resim 9"/>
              <p:cNvPicPr>
                <a:picLocks noChangeAspect="1"/>
              </p:cNvPicPr>
              <p:nvPr/>
            </p:nvPicPr>
            <p:blipFill>
              <a:blip r:embed="rId5"/>
              <a:stretch>
                <a:fillRect/>
              </a:stretch>
            </p:blipFill>
            <p:spPr>
              <a:xfrm>
                <a:off x="5364411" y="5495341"/>
                <a:ext cx="4926000" cy="856212"/>
              </a:xfrm>
              <a:prstGeom prst="rect">
                <a:avLst/>
              </a:prstGeom>
            </p:spPr>
          </p:pic>
        </p:grpSp>
        <p:pic>
          <p:nvPicPr>
            <p:cNvPr id="11" name="Resim 10"/>
            <p:cNvPicPr>
              <a:picLocks noChangeAspect="1"/>
            </p:cNvPicPr>
            <p:nvPr/>
          </p:nvPicPr>
          <p:blipFill>
            <a:blip r:embed="rId6"/>
            <a:stretch>
              <a:fillRect/>
            </a:stretch>
          </p:blipFill>
          <p:spPr>
            <a:xfrm>
              <a:off x="313281" y="2454963"/>
              <a:ext cx="8898616" cy="916034"/>
            </a:xfrm>
            <a:prstGeom prst="rect">
              <a:avLst/>
            </a:prstGeom>
          </p:spPr>
        </p:pic>
        <p:pic>
          <p:nvPicPr>
            <p:cNvPr id="12" name="Resim 11"/>
            <p:cNvPicPr>
              <a:picLocks noChangeAspect="1"/>
            </p:cNvPicPr>
            <p:nvPr/>
          </p:nvPicPr>
          <p:blipFill>
            <a:blip r:embed="rId7"/>
            <a:stretch>
              <a:fillRect/>
            </a:stretch>
          </p:blipFill>
          <p:spPr>
            <a:xfrm>
              <a:off x="449594" y="3715533"/>
              <a:ext cx="5669868" cy="1948288"/>
            </a:xfrm>
            <a:prstGeom prst="rect">
              <a:avLst/>
            </a:prstGeom>
          </p:spPr>
        </p:pic>
      </p:grpSp>
    </p:spTree>
    <p:extLst>
      <p:ext uri="{BB962C8B-B14F-4D97-AF65-F5344CB8AC3E}">
        <p14:creationId xmlns:p14="http://schemas.microsoft.com/office/powerpoint/2010/main" val="9867192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73707" y="99437"/>
            <a:ext cx="8202304" cy="6553994"/>
          </a:xfrm>
          <a:prstGeom prst="rect">
            <a:avLst/>
          </a:prstGeom>
        </p:spPr>
      </p:pic>
    </p:spTree>
    <p:extLst>
      <p:ext uri="{BB962C8B-B14F-4D97-AF65-F5344CB8AC3E}">
        <p14:creationId xmlns:p14="http://schemas.microsoft.com/office/powerpoint/2010/main" val="2399784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263714" y="198248"/>
            <a:ext cx="9781038" cy="6577714"/>
            <a:chOff x="263714" y="198248"/>
            <a:chExt cx="9781038" cy="6577714"/>
          </a:xfrm>
        </p:grpSpPr>
        <p:pic>
          <p:nvPicPr>
            <p:cNvPr id="4" name="Resim 3"/>
            <p:cNvPicPr>
              <a:picLocks noChangeAspect="1"/>
            </p:cNvPicPr>
            <p:nvPr/>
          </p:nvPicPr>
          <p:blipFill>
            <a:blip r:embed="rId2"/>
            <a:stretch>
              <a:fillRect/>
            </a:stretch>
          </p:blipFill>
          <p:spPr>
            <a:xfrm>
              <a:off x="263714" y="198248"/>
              <a:ext cx="4569325" cy="334015"/>
            </a:xfrm>
            <a:prstGeom prst="rect">
              <a:avLst/>
            </a:prstGeom>
          </p:spPr>
        </p:pic>
        <p:pic>
          <p:nvPicPr>
            <p:cNvPr id="5" name="Resim 4"/>
            <p:cNvPicPr>
              <a:picLocks noChangeAspect="1"/>
            </p:cNvPicPr>
            <p:nvPr/>
          </p:nvPicPr>
          <p:blipFill>
            <a:blip r:embed="rId3"/>
            <a:stretch>
              <a:fillRect/>
            </a:stretch>
          </p:blipFill>
          <p:spPr>
            <a:xfrm>
              <a:off x="1300944" y="596735"/>
              <a:ext cx="8743808" cy="2985345"/>
            </a:xfrm>
            <a:prstGeom prst="rect">
              <a:avLst/>
            </a:prstGeom>
          </p:spPr>
        </p:pic>
        <p:pic>
          <p:nvPicPr>
            <p:cNvPr id="6" name="Resim 5"/>
            <p:cNvPicPr>
              <a:picLocks noChangeAspect="1"/>
            </p:cNvPicPr>
            <p:nvPr/>
          </p:nvPicPr>
          <p:blipFill>
            <a:blip r:embed="rId4"/>
            <a:stretch>
              <a:fillRect/>
            </a:stretch>
          </p:blipFill>
          <p:spPr>
            <a:xfrm>
              <a:off x="263714" y="3646553"/>
              <a:ext cx="3516716" cy="381530"/>
            </a:xfrm>
            <a:prstGeom prst="rect">
              <a:avLst/>
            </a:prstGeom>
          </p:spPr>
        </p:pic>
        <p:pic>
          <p:nvPicPr>
            <p:cNvPr id="7" name="Resim 6"/>
            <p:cNvPicPr>
              <a:picLocks noChangeAspect="1"/>
            </p:cNvPicPr>
            <p:nvPr/>
          </p:nvPicPr>
          <p:blipFill>
            <a:blip r:embed="rId5"/>
            <a:stretch>
              <a:fillRect/>
            </a:stretch>
          </p:blipFill>
          <p:spPr>
            <a:xfrm>
              <a:off x="1300944" y="4092556"/>
              <a:ext cx="7888404" cy="2683406"/>
            </a:xfrm>
            <a:prstGeom prst="rect">
              <a:avLst/>
            </a:prstGeom>
          </p:spPr>
        </p:pic>
      </p:grpSp>
    </p:spTree>
    <p:extLst>
      <p:ext uri="{BB962C8B-B14F-4D97-AF65-F5344CB8AC3E}">
        <p14:creationId xmlns:p14="http://schemas.microsoft.com/office/powerpoint/2010/main" val="24360142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p:cNvGrpSpPr/>
          <p:nvPr/>
        </p:nvGrpSpPr>
        <p:grpSpPr>
          <a:xfrm>
            <a:off x="286033" y="973537"/>
            <a:ext cx="11464688" cy="4565225"/>
            <a:chOff x="286033" y="973537"/>
            <a:chExt cx="11464688" cy="4565225"/>
          </a:xfrm>
        </p:grpSpPr>
        <p:pic>
          <p:nvPicPr>
            <p:cNvPr id="4" name="Resim 3"/>
            <p:cNvPicPr>
              <a:picLocks noChangeAspect="1"/>
            </p:cNvPicPr>
            <p:nvPr/>
          </p:nvPicPr>
          <p:blipFill>
            <a:blip r:embed="rId2"/>
            <a:stretch>
              <a:fillRect/>
            </a:stretch>
          </p:blipFill>
          <p:spPr>
            <a:xfrm>
              <a:off x="286033" y="2460153"/>
              <a:ext cx="6884003" cy="2406484"/>
            </a:xfrm>
            <a:prstGeom prst="rect">
              <a:avLst/>
            </a:prstGeom>
          </p:spPr>
        </p:pic>
        <p:pic>
          <p:nvPicPr>
            <p:cNvPr id="5" name="Resim 4"/>
            <p:cNvPicPr>
              <a:picLocks noChangeAspect="1"/>
            </p:cNvPicPr>
            <p:nvPr/>
          </p:nvPicPr>
          <p:blipFill>
            <a:blip r:embed="rId3"/>
            <a:stretch>
              <a:fillRect/>
            </a:stretch>
          </p:blipFill>
          <p:spPr>
            <a:xfrm>
              <a:off x="7370984" y="973537"/>
              <a:ext cx="4379737" cy="3893099"/>
            </a:xfrm>
            <a:prstGeom prst="rect">
              <a:avLst/>
            </a:prstGeom>
          </p:spPr>
        </p:pic>
        <p:pic>
          <p:nvPicPr>
            <p:cNvPr id="6" name="Resim 5"/>
            <p:cNvPicPr>
              <a:picLocks noChangeAspect="1"/>
            </p:cNvPicPr>
            <p:nvPr/>
          </p:nvPicPr>
          <p:blipFill>
            <a:blip r:embed="rId4"/>
            <a:stretch>
              <a:fillRect/>
            </a:stretch>
          </p:blipFill>
          <p:spPr>
            <a:xfrm>
              <a:off x="6154001" y="5251993"/>
              <a:ext cx="724469" cy="286769"/>
            </a:xfrm>
            <a:prstGeom prst="rect">
              <a:avLst/>
            </a:prstGeom>
          </p:spPr>
        </p:pic>
      </p:grpSp>
    </p:spTree>
    <p:extLst>
      <p:ext uri="{BB962C8B-B14F-4D97-AF65-F5344CB8AC3E}">
        <p14:creationId xmlns:p14="http://schemas.microsoft.com/office/powerpoint/2010/main" val="2010429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8703" y="134772"/>
            <a:ext cx="2893037" cy="315604"/>
          </a:xfrm>
          <a:prstGeom prst="rect">
            <a:avLst/>
          </a:prstGeom>
        </p:spPr>
      </p:pic>
      <p:pic>
        <p:nvPicPr>
          <p:cNvPr id="5" name="Resim 4"/>
          <p:cNvPicPr>
            <a:picLocks noChangeAspect="1"/>
          </p:cNvPicPr>
          <p:nvPr/>
        </p:nvPicPr>
        <p:blipFill>
          <a:blip r:embed="rId3"/>
          <a:stretch>
            <a:fillRect/>
          </a:stretch>
        </p:blipFill>
        <p:spPr>
          <a:xfrm>
            <a:off x="150902" y="734278"/>
            <a:ext cx="6154364" cy="2453634"/>
          </a:xfrm>
          <a:prstGeom prst="rect">
            <a:avLst/>
          </a:prstGeom>
        </p:spPr>
      </p:pic>
      <p:pic>
        <p:nvPicPr>
          <p:cNvPr id="6" name="Resim 5"/>
          <p:cNvPicPr>
            <a:picLocks noChangeAspect="1"/>
          </p:cNvPicPr>
          <p:nvPr/>
        </p:nvPicPr>
        <p:blipFill>
          <a:blip r:embed="rId4"/>
          <a:stretch>
            <a:fillRect/>
          </a:stretch>
        </p:blipFill>
        <p:spPr>
          <a:xfrm>
            <a:off x="7206019" y="450376"/>
            <a:ext cx="4588703" cy="4466987"/>
          </a:xfrm>
          <a:prstGeom prst="rect">
            <a:avLst/>
          </a:prstGeom>
        </p:spPr>
      </p:pic>
      <p:grpSp>
        <p:nvGrpSpPr>
          <p:cNvPr id="9" name="Grup 8"/>
          <p:cNvGrpSpPr/>
          <p:nvPr/>
        </p:nvGrpSpPr>
        <p:grpSpPr>
          <a:xfrm>
            <a:off x="1578164" y="3801150"/>
            <a:ext cx="2927152" cy="2503204"/>
            <a:chOff x="114588" y="3214296"/>
            <a:chExt cx="2927152" cy="2503204"/>
          </a:xfrm>
        </p:grpSpPr>
        <p:pic>
          <p:nvPicPr>
            <p:cNvPr id="7" name="Resim 6"/>
            <p:cNvPicPr>
              <a:picLocks noChangeAspect="1"/>
            </p:cNvPicPr>
            <p:nvPr/>
          </p:nvPicPr>
          <p:blipFill>
            <a:blip r:embed="rId5"/>
            <a:stretch>
              <a:fillRect/>
            </a:stretch>
          </p:blipFill>
          <p:spPr>
            <a:xfrm>
              <a:off x="321823" y="3214296"/>
              <a:ext cx="1172998" cy="801072"/>
            </a:xfrm>
            <a:prstGeom prst="rect">
              <a:avLst/>
            </a:prstGeom>
          </p:spPr>
        </p:pic>
        <p:pic>
          <p:nvPicPr>
            <p:cNvPr id="8" name="Resim 7"/>
            <p:cNvPicPr>
              <a:picLocks noChangeAspect="1"/>
            </p:cNvPicPr>
            <p:nvPr/>
          </p:nvPicPr>
          <p:blipFill>
            <a:blip r:embed="rId6"/>
            <a:stretch>
              <a:fillRect/>
            </a:stretch>
          </p:blipFill>
          <p:spPr>
            <a:xfrm>
              <a:off x="114588" y="4015368"/>
              <a:ext cx="2927152" cy="1702132"/>
            </a:xfrm>
            <a:prstGeom prst="rect">
              <a:avLst/>
            </a:prstGeom>
          </p:spPr>
        </p:pic>
      </p:grpSp>
    </p:spTree>
    <p:extLst>
      <p:ext uri="{BB962C8B-B14F-4D97-AF65-F5344CB8AC3E}">
        <p14:creationId xmlns:p14="http://schemas.microsoft.com/office/powerpoint/2010/main" val="3573243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0" y="0"/>
            <a:ext cx="11954964" cy="6115235"/>
            <a:chOff x="0" y="0"/>
            <a:chExt cx="11954964" cy="6115235"/>
          </a:xfrm>
        </p:grpSpPr>
        <p:pic>
          <p:nvPicPr>
            <p:cNvPr id="4" name="Resim 3"/>
            <p:cNvPicPr>
              <a:picLocks noChangeAspect="1"/>
            </p:cNvPicPr>
            <p:nvPr/>
          </p:nvPicPr>
          <p:blipFill>
            <a:blip r:embed="rId2"/>
            <a:stretch>
              <a:fillRect/>
            </a:stretch>
          </p:blipFill>
          <p:spPr>
            <a:xfrm>
              <a:off x="0" y="0"/>
              <a:ext cx="3589362" cy="481689"/>
            </a:xfrm>
            <a:prstGeom prst="rect">
              <a:avLst/>
            </a:prstGeom>
          </p:spPr>
        </p:pic>
        <p:pic>
          <p:nvPicPr>
            <p:cNvPr id="5" name="Resim 4"/>
            <p:cNvPicPr>
              <a:picLocks noChangeAspect="1"/>
            </p:cNvPicPr>
            <p:nvPr/>
          </p:nvPicPr>
          <p:blipFill>
            <a:blip r:embed="rId3"/>
            <a:stretch>
              <a:fillRect/>
            </a:stretch>
          </p:blipFill>
          <p:spPr>
            <a:xfrm>
              <a:off x="348906" y="481689"/>
              <a:ext cx="6480911" cy="2695794"/>
            </a:xfrm>
            <a:prstGeom prst="rect">
              <a:avLst/>
            </a:prstGeom>
          </p:spPr>
        </p:pic>
        <p:pic>
          <p:nvPicPr>
            <p:cNvPr id="6" name="Resim 5"/>
            <p:cNvPicPr>
              <a:picLocks noChangeAspect="1"/>
            </p:cNvPicPr>
            <p:nvPr/>
          </p:nvPicPr>
          <p:blipFill>
            <a:blip r:embed="rId4"/>
            <a:stretch>
              <a:fillRect/>
            </a:stretch>
          </p:blipFill>
          <p:spPr>
            <a:xfrm>
              <a:off x="7178723" y="286604"/>
              <a:ext cx="4776241" cy="4140922"/>
            </a:xfrm>
            <a:prstGeom prst="rect">
              <a:avLst/>
            </a:prstGeom>
          </p:spPr>
        </p:pic>
        <p:pic>
          <p:nvPicPr>
            <p:cNvPr id="7" name="Resim 6"/>
            <p:cNvPicPr>
              <a:picLocks noChangeAspect="1"/>
            </p:cNvPicPr>
            <p:nvPr/>
          </p:nvPicPr>
          <p:blipFill>
            <a:blip r:embed="rId5"/>
            <a:stretch>
              <a:fillRect/>
            </a:stretch>
          </p:blipFill>
          <p:spPr>
            <a:xfrm>
              <a:off x="348906" y="3507276"/>
              <a:ext cx="7328847" cy="2607959"/>
            </a:xfrm>
            <a:prstGeom prst="rect">
              <a:avLst/>
            </a:prstGeom>
          </p:spPr>
        </p:pic>
      </p:grpSp>
    </p:spTree>
    <p:extLst>
      <p:ext uri="{BB962C8B-B14F-4D97-AF65-F5344CB8AC3E}">
        <p14:creationId xmlns:p14="http://schemas.microsoft.com/office/powerpoint/2010/main" val="15232031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74926" y="136480"/>
            <a:ext cx="11762399" cy="6564573"/>
            <a:chOff x="124801" y="0"/>
            <a:chExt cx="11762399" cy="6564573"/>
          </a:xfrm>
        </p:grpSpPr>
        <p:pic>
          <p:nvPicPr>
            <p:cNvPr id="9" name="Resim 8"/>
            <p:cNvPicPr>
              <a:picLocks noChangeAspect="1"/>
            </p:cNvPicPr>
            <p:nvPr/>
          </p:nvPicPr>
          <p:blipFill rotWithShape="1">
            <a:blip r:embed="rId2"/>
            <a:srcRect l="20740" t="8847" r="2551" b="16609"/>
            <a:stretch/>
          </p:blipFill>
          <p:spPr>
            <a:xfrm>
              <a:off x="5163289" y="3890458"/>
              <a:ext cx="3234520" cy="2292824"/>
            </a:xfrm>
            <a:prstGeom prst="rect">
              <a:avLst/>
            </a:prstGeom>
          </p:spPr>
        </p:pic>
        <p:grpSp>
          <p:nvGrpSpPr>
            <p:cNvPr id="6" name="Grup 5"/>
            <p:cNvGrpSpPr/>
            <p:nvPr/>
          </p:nvGrpSpPr>
          <p:grpSpPr>
            <a:xfrm>
              <a:off x="124801" y="0"/>
              <a:ext cx="4829336" cy="6264322"/>
              <a:chOff x="97505" y="0"/>
              <a:chExt cx="4829336" cy="6264322"/>
            </a:xfrm>
          </p:grpSpPr>
          <p:pic>
            <p:nvPicPr>
              <p:cNvPr id="4" name="Resim 3"/>
              <p:cNvPicPr>
                <a:picLocks noChangeAspect="1"/>
              </p:cNvPicPr>
              <p:nvPr/>
            </p:nvPicPr>
            <p:blipFill>
              <a:blip r:embed="rId3"/>
              <a:stretch>
                <a:fillRect/>
              </a:stretch>
            </p:blipFill>
            <p:spPr>
              <a:xfrm>
                <a:off x="113232" y="0"/>
                <a:ext cx="4813609" cy="4576226"/>
              </a:xfrm>
              <a:prstGeom prst="rect">
                <a:avLst/>
              </a:prstGeom>
            </p:spPr>
          </p:pic>
          <p:pic>
            <p:nvPicPr>
              <p:cNvPr id="5" name="Resim 4"/>
              <p:cNvPicPr>
                <a:picLocks noChangeAspect="1"/>
              </p:cNvPicPr>
              <p:nvPr/>
            </p:nvPicPr>
            <p:blipFill rotWithShape="1">
              <a:blip r:embed="rId4"/>
              <a:srcRect r="-120" b="68872"/>
              <a:stretch/>
            </p:blipFill>
            <p:spPr>
              <a:xfrm>
                <a:off x="97505" y="4576226"/>
                <a:ext cx="4829336" cy="1688096"/>
              </a:xfrm>
              <a:prstGeom prst="rect">
                <a:avLst/>
              </a:prstGeom>
            </p:spPr>
          </p:pic>
        </p:grpSp>
        <p:pic>
          <p:nvPicPr>
            <p:cNvPr id="7" name="Resim 6"/>
            <p:cNvPicPr>
              <a:picLocks noChangeAspect="1"/>
            </p:cNvPicPr>
            <p:nvPr/>
          </p:nvPicPr>
          <p:blipFill rotWithShape="1">
            <a:blip r:embed="rId4"/>
            <a:srcRect t="28967"/>
            <a:stretch/>
          </p:blipFill>
          <p:spPr>
            <a:xfrm>
              <a:off x="4969864" y="245659"/>
              <a:ext cx="4256254" cy="3399140"/>
            </a:xfrm>
            <a:prstGeom prst="rect">
              <a:avLst/>
            </a:prstGeom>
          </p:spPr>
        </p:pic>
        <p:sp>
          <p:nvSpPr>
            <p:cNvPr id="8" name="Dikdörtgen 7"/>
            <p:cNvSpPr/>
            <p:nvPr/>
          </p:nvSpPr>
          <p:spPr>
            <a:xfrm>
              <a:off x="4908418" y="245659"/>
              <a:ext cx="45719" cy="6318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 name="Resim 9"/>
            <p:cNvPicPr>
              <a:picLocks noChangeAspect="1"/>
            </p:cNvPicPr>
            <p:nvPr/>
          </p:nvPicPr>
          <p:blipFill>
            <a:blip r:embed="rId5"/>
            <a:stretch>
              <a:fillRect/>
            </a:stretch>
          </p:blipFill>
          <p:spPr>
            <a:xfrm>
              <a:off x="8606962" y="3855371"/>
              <a:ext cx="3280238" cy="2327911"/>
            </a:xfrm>
            <a:prstGeom prst="rect">
              <a:avLst/>
            </a:prstGeom>
          </p:spPr>
        </p:pic>
      </p:grpSp>
    </p:spTree>
    <p:extLst>
      <p:ext uri="{BB962C8B-B14F-4D97-AF65-F5344CB8AC3E}">
        <p14:creationId xmlns:p14="http://schemas.microsoft.com/office/powerpoint/2010/main" val="792349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73945" y="157306"/>
            <a:ext cx="11981578" cy="5738525"/>
            <a:chOff x="73945" y="157306"/>
            <a:chExt cx="11981578" cy="5738525"/>
          </a:xfrm>
        </p:grpSpPr>
        <p:pic>
          <p:nvPicPr>
            <p:cNvPr id="4" name="Resim 3"/>
            <p:cNvPicPr>
              <a:picLocks noChangeAspect="1"/>
            </p:cNvPicPr>
            <p:nvPr/>
          </p:nvPicPr>
          <p:blipFill>
            <a:blip r:embed="rId2"/>
            <a:stretch>
              <a:fillRect/>
            </a:stretch>
          </p:blipFill>
          <p:spPr>
            <a:xfrm>
              <a:off x="195334" y="157306"/>
              <a:ext cx="3912642" cy="414475"/>
            </a:xfrm>
            <a:prstGeom prst="rect">
              <a:avLst/>
            </a:prstGeom>
          </p:spPr>
        </p:pic>
        <p:pic>
          <p:nvPicPr>
            <p:cNvPr id="5" name="Resim 4"/>
            <p:cNvPicPr>
              <a:picLocks noChangeAspect="1"/>
            </p:cNvPicPr>
            <p:nvPr/>
          </p:nvPicPr>
          <p:blipFill rotWithShape="1">
            <a:blip r:embed="rId3"/>
            <a:srcRect l="2996"/>
            <a:stretch/>
          </p:blipFill>
          <p:spPr>
            <a:xfrm>
              <a:off x="73945" y="981214"/>
              <a:ext cx="7069540" cy="2114687"/>
            </a:xfrm>
            <a:prstGeom prst="rect">
              <a:avLst/>
            </a:prstGeom>
          </p:spPr>
        </p:pic>
        <p:pic>
          <p:nvPicPr>
            <p:cNvPr id="6" name="Resim 5"/>
            <p:cNvPicPr>
              <a:picLocks noChangeAspect="1"/>
            </p:cNvPicPr>
            <p:nvPr/>
          </p:nvPicPr>
          <p:blipFill>
            <a:blip r:embed="rId4"/>
            <a:stretch>
              <a:fillRect/>
            </a:stretch>
          </p:blipFill>
          <p:spPr>
            <a:xfrm>
              <a:off x="7143485" y="571781"/>
              <a:ext cx="4912038" cy="4425821"/>
            </a:xfrm>
            <a:prstGeom prst="rect">
              <a:avLst/>
            </a:prstGeom>
          </p:spPr>
        </p:pic>
        <p:pic>
          <p:nvPicPr>
            <p:cNvPr id="7" name="Resim 6"/>
            <p:cNvPicPr>
              <a:picLocks noChangeAspect="1"/>
            </p:cNvPicPr>
            <p:nvPr/>
          </p:nvPicPr>
          <p:blipFill rotWithShape="1">
            <a:blip r:embed="rId5"/>
            <a:srcRect t="14795"/>
            <a:stretch/>
          </p:blipFill>
          <p:spPr>
            <a:xfrm>
              <a:off x="73945" y="3657598"/>
              <a:ext cx="7751258" cy="2238233"/>
            </a:xfrm>
            <a:prstGeom prst="rect">
              <a:avLst/>
            </a:prstGeom>
          </p:spPr>
        </p:pic>
      </p:grpSp>
    </p:spTree>
    <p:extLst>
      <p:ext uri="{BB962C8B-B14F-4D97-AF65-F5344CB8AC3E}">
        <p14:creationId xmlns:p14="http://schemas.microsoft.com/office/powerpoint/2010/main" val="1717262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0549" y="920823"/>
            <a:ext cx="11390347" cy="3774007"/>
          </a:xfrm>
          <a:prstGeom prst="rect">
            <a:avLst/>
          </a:prstGeom>
        </p:spPr>
      </p:pic>
    </p:spTree>
    <p:extLst>
      <p:ext uri="{BB962C8B-B14F-4D97-AF65-F5344CB8AC3E}">
        <p14:creationId xmlns:p14="http://schemas.microsoft.com/office/powerpoint/2010/main" val="130215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119063"/>
            <a:ext cx="10515600" cy="1325562"/>
          </a:xfrm>
        </p:spPr>
        <p:txBody>
          <a:bodyPr/>
          <a:lstStyle/>
          <a:p>
            <a:r>
              <a:rPr lang="en-US" b="1" dirty="0"/>
              <a:t>Ideal single-phase transformer</a:t>
            </a:r>
            <a:r>
              <a:rPr lang="en-US" dirty="0" smtClean="0"/>
              <a:t> </a:t>
            </a:r>
            <a:endParaRPr lang="tr-TR" dirty="0"/>
          </a:p>
        </p:txBody>
      </p:sp>
      <mc:AlternateContent xmlns:mc="http://schemas.openxmlformats.org/markup-compatibility/2006" xmlns:a14="http://schemas.microsoft.com/office/drawing/2010/main">
        <mc:Choice Requires="a14">
          <p:sp>
            <p:nvSpPr>
              <p:cNvPr id="9" name="Metin kutusu 8"/>
              <p:cNvSpPr txBox="1"/>
              <p:nvPr/>
            </p:nvSpPr>
            <p:spPr>
              <a:xfrm>
                <a:off x="3912473" y="5032501"/>
                <a:ext cx="1413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𝑎</m:t>
                      </m:r>
                      <m:r>
                        <a:rPr lang="tr-TR" b="0" i="1" smtClean="0">
                          <a:latin typeface="Cambria Math" panose="02040503050406030204" pitchFamily="18" charset="0"/>
                        </a:rPr>
                        <m:t> </m:t>
                      </m:r>
                    </m:oMath>
                  </m:oMathPara>
                </a14:m>
                <a:endParaRPr lang="tr-TR"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3912473" y="5032501"/>
                <a:ext cx="141367" cy="276999"/>
              </a:xfrm>
              <a:prstGeom prst="rect">
                <a:avLst/>
              </a:prstGeom>
              <a:blipFill rotWithShape="0">
                <a:blip r:embed="rId2"/>
                <a:stretch>
                  <a:fillRect l="-43478" r="-34783"/>
                </a:stretch>
              </a:blipFill>
            </p:spPr>
            <p:txBody>
              <a:bodyPr/>
              <a:lstStyle/>
              <a:p>
                <a:r>
                  <a:rPr lang="tr-TR">
                    <a:noFill/>
                  </a:rPr>
                  <a:t> </a:t>
                </a:r>
              </a:p>
            </p:txBody>
          </p:sp>
        </mc:Fallback>
      </mc:AlternateContent>
      <p:grpSp>
        <p:nvGrpSpPr>
          <p:cNvPr id="12" name="Grup 11"/>
          <p:cNvGrpSpPr/>
          <p:nvPr/>
        </p:nvGrpSpPr>
        <p:grpSpPr>
          <a:xfrm>
            <a:off x="977900" y="1036637"/>
            <a:ext cx="7518400" cy="5670676"/>
            <a:chOff x="457200" y="1036637"/>
            <a:chExt cx="7518400" cy="5670676"/>
          </a:xfrm>
        </p:grpSpPr>
        <p:grpSp>
          <p:nvGrpSpPr>
            <p:cNvPr id="7" name="Grup 6"/>
            <p:cNvGrpSpPr/>
            <p:nvPr/>
          </p:nvGrpSpPr>
          <p:grpSpPr>
            <a:xfrm>
              <a:off x="457200" y="1036637"/>
              <a:ext cx="7518400" cy="3263900"/>
              <a:chOff x="457200" y="1163637"/>
              <a:chExt cx="7518400" cy="3263900"/>
            </a:xfrm>
          </p:grpSpPr>
          <p:pic>
            <p:nvPicPr>
              <p:cNvPr id="5" name="Resim 4"/>
              <p:cNvPicPr>
                <a:picLocks noChangeAspect="1"/>
              </p:cNvPicPr>
              <p:nvPr/>
            </p:nvPicPr>
            <p:blipFill>
              <a:blip r:embed="rId3"/>
              <a:stretch>
                <a:fillRect/>
              </a:stretch>
            </p:blipFill>
            <p:spPr>
              <a:xfrm>
                <a:off x="457200" y="1163637"/>
                <a:ext cx="7518400" cy="3263900"/>
              </a:xfrm>
              <a:prstGeom prst="rect">
                <a:avLst/>
              </a:prstGeom>
            </p:spPr>
          </p:pic>
          <mc:AlternateContent xmlns:mc="http://schemas.openxmlformats.org/markup-compatibility/2006" xmlns:a14="http://schemas.microsoft.com/office/drawing/2010/main">
            <mc:Choice Requires="a14">
              <p:sp>
                <p:nvSpPr>
                  <p:cNvPr id="6" name="Metin kutusu 5"/>
                  <p:cNvSpPr txBox="1"/>
                  <p:nvPr/>
                </p:nvSpPr>
                <p:spPr>
                  <a:xfrm>
                    <a:off x="4537313" y="3978401"/>
                    <a:ext cx="23807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𝑎</m:t>
                          </m:r>
                          <m:r>
                            <a:rPr lang="tr-TR" b="0" i="1" smtClean="0">
                              <a:latin typeface="Cambria Math" panose="02040503050406030204" pitchFamily="18" charset="0"/>
                            </a:rPr>
                            <m:t> </m:t>
                          </m:r>
                        </m:oMath>
                      </m:oMathPara>
                    </a14:m>
                    <a:endParaRPr lang="tr-TR"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4537313" y="3978401"/>
                    <a:ext cx="238077" cy="276999"/>
                  </a:xfrm>
                  <a:prstGeom prst="rect">
                    <a:avLst/>
                  </a:prstGeom>
                  <a:blipFill rotWithShape="0">
                    <a:blip r:embed="rId4"/>
                    <a:stretch>
                      <a:fillRect l="-15385"/>
                    </a:stretch>
                  </a:blipFill>
                </p:spPr>
                <p:txBody>
                  <a:bodyPr/>
                  <a:lstStyle/>
                  <a:p>
                    <a:r>
                      <a:rPr lang="tr-TR">
                        <a:noFill/>
                      </a:rPr>
                      <a:t> </a:t>
                    </a:r>
                  </a:p>
                </p:txBody>
              </p:sp>
            </mc:Fallback>
          </mc:AlternateContent>
        </p:grpSp>
        <p:grpSp>
          <p:nvGrpSpPr>
            <p:cNvPr id="11" name="Grup 10"/>
            <p:cNvGrpSpPr/>
            <p:nvPr/>
          </p:nvGrpSpPr>
          <p:grpSpPr>
            <a:xfrm>
              <a:off x="457200" y="4298340"/>
              <a:ext cx="7304628" cy="2408973"/>
              <a:chOff x="457200" y="4298340"/>
              <a:chExt cx="7304628" cy="2408973"/>
            </a:xfrm>
          </p:grpSpPr>
          <p:pic>
            <p:nvPicPr>
              <p:cNvPr id="8" name="Resim 7"/>
              <p:cNvPicPr>
                <a:picLocks noChangeAspect="1"/>
              </p:cNvPicPr>
              <p:nvPr/>
            </p:nvPicPr>
            <p:blipFill>
              <a:blip r:embed="rId5"/>
              <a:stretch>
                <a:fillRect/>
              </a:stretch>
            </p:blipFill>
            <p:spPr>
              <a:xfrm>
                <a:off x="457200" y="4298340"/>
                <a:ext cx="7304628" cy="2408973"/>
              </a:xfrm>
              <a:prstGeom prst="rect">
                <a:avLst/>
              </a:prstGeom>
            </p:spPr>
          </p:pic>
          <mc:AlternateContent xmlns:mc="http://schemas.openxmlformats.org/markup-compatibility/2006" xmlns:a14="http://schemas.microsoft.com/office/drawing/2010/main">
            <mc:Choice Requires="a14">
              <p:sp>
                <p:nvSpPr>
                  <p:cNvPr id="10" name="Metin kutusu 9"/>
                  <p:cNvSpPr txBox="1"/>
                  <p:nvPr/>
                </p:nvSpPr>
                <p:spPr>
                  <a:xfrm>
                    <a:off x="3957237" y="5896577"/>
                    <a:ext cx="116832" cy="246221"/>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1600" b="0" i="1" smtClean="0">
                              <a:latin typeface="Cambria Math" panose="02040503050406030204" pitchFamily="18" charset="0"/>
                            </a:rPr>
                            <m:t>𝑎</m:t>
                          </m:r>
                          <m:r>
                            <a:rPr lang="tr-TR" sz="1600" b="0" i="1" smtClean="0">
                              <a:latin typeface="Cambria Math" panose="02040503050406030204" pitchFamily="18" charset="0"/>
                            </a:rPr>
                            <m:t> </m:t>
                          </m:r>
                        </m:oMath>
                      </m:oMathPara>
                    </a14:m>
                    <a:endParaRPr lang="tr-TR"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3957237" y="5896577"/>
                    <a:ext cx="116832" cy="246221"/>
                  </a:xfrm>
                  <a:prstGeom prst="rect">
                    <a:avLst/>
                  </a:prstGeom>
                  <a:blipFill rotWithShape="0">
                    <a:blip r:embed="rId6"/>
                    <a:stretch>
                      <a:fillRect l="-47368" r="-42105"/>
                    </a:stretch>
                  </a:blipFill>
                </p:spPr>
                <p:txBody>
                  <a:bodyPr/>
                  <a:lstStyle/>
                  <a:p>
                    <a:r>
                      <a:rPr lang="tr-TR">
                        <a:noFill/>
                      </a:rPr>
                      <a:t> </a:t>
                    </a:r>
                  </a:p>
                </p:txBody>
              </p:sp>
            </mc:Fallback>
          </mc:AlternateContent>
        </p:grpSp>
      </p:grpSp>
    </p:spTree>
    <p:extLst>
      <p:ext uri="{BB962C8B-B14F-4D97-AF65-F5344CB8AC3E}">
        <p14:creationId xmlns:p14="http://schemas.microsoft.com/office/powerpoint/2010/main" val="39254775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695789" y="8094"/>
            <a:ext cx="9744747" cy="6849906"/>
            <a:chOff x="695789" y="8094"/>
            <a:chExt cx="9744747" cy="6849906"/>
          </a:xfrm>
        </p:grpSpPr>
        <p:grpSp>
          <p:nvGrpSpPr>
            <p:cNvPr id="7" name="Grup 6"/>
            <p:cNvGrpSpPr/>
            <p:nvPr/>
          </p:nvGrpSpPr>
          <p:grpSpPr>
            <a:xfrm>
              <a:off x="695789" y="151444"/>
              <a:ext cx="4723760" cy="3628985"/>
              <a:chOff x="230377" y="165093"/>
              <a:chExt cx="5215080" cy="4652566"/>
            </a:xfrm>
          </p:grpSpPr>
          <p:pic>
            <p:nvPicPr>
              <p:cNvPr id="4" name="Resim 3"/>
              <p:cNvPicPr>
                <a:picLocks noChangeAspect="1"/>
              </p:cNvPicPr>
              <p:nvPr/>
            </p:nvPicPr>
            <p:blipFill>
              <a:blip r:embed="rId2"/>
              <a:stretch>
                <a:fillRect/>
              </a:stretch>
            </p:blipFill>
            <p:spPr>
              <a:xfrm>
                <a:off x="230377" y="165093"/>
                <a:ext cx="5215080" cy="3212728"/>
              </a:xfrm>
              <a:prstGeom prst="rect">
                <a:avLst/>
              </a:prstGeom>
            </p:spPr>
          </p:pic>
          <p:pic>
            <p:nvPicPr>
              <p:cNvPr id="6" name="Resim 5"/>
              <p:cNvPicPr>
                <a:picLocks noChangeAspect="1"/>
              </p:cNvPicPr>
              <p:nvPr/>
            </p:nvPicPr>
            <p:blipFill>
              <a:blip r:embed="rId3"/>
              <a:stretch>
                <a:fillRect/>
              </a:stretch>
            </p:blipFill>
            <p:spPr>
              <a:xfrm>
                <a:off x="230377" y="3214047"/>
                <a:ext cx="5053808" cy="1603612"/>
              </a:xfrm>
              <a:prstGeom prst="rect">
                <a:avLst/>
              </a:prstGeom>
            </p:spPr>
          </p:pic>
        </p:grpSp>
        <p:sp>
          <p:nvSpPr>
            <p:cNvPr id="5" name="Dikdörtgen 4"/>
            <p:cNvSpPr/>
            <p:nvPr/>
          </p:nvSpPr>
          <p:spPr>
            <a:xfrm>
              <a:off x="5634502" y="8094"/>
              <a:ext cx="95534" cy="675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Resim 7"/>
            <p:cNvPicPr>
              <a:picLocks noChangeAspect="1"/>
            </p:cNvPicPr>
            <p:nvPr/>
          </p:nvPicPr>
          <p:blipFill>
            <a:blip r:embed="rId4"/>
            <a:stretch>
              <a:fillRect/>
            </a:stretch>
          </p:blipFill>
          <p:spPr>
            <a:xfrm>
              <a:off x="695789" y="3728228"/>
              <a:ext cx="4341623" cy="3035508"/>
            </a:xfrm>
            <a:prstGeom prst="rect">
              <a:avLst/>
            </a:prstGeom>
          </p:spPr>
        </p:pic>
        <p:pic>
          <p:nvPicPr>
            <p:cNvPr id="9" name="Resim 8"/>
            <p:cNvPicPr>
              <a:picLocks noChangeAspect="1"/>
            </p:cNvPicPr>
            <p:nvPr/>
          </p:nvPicPr>
          <p:blipFill>
            <a:blip r:embed="rId5"/>
            <a:stretch>
              <a:fillRect/>
            </a:stretch>
          </p:blipFill>
          <p:spPr>
            <a:xfrm>
              <a:off x="6159943" y="232791"/>
              <a:ext cx="3352548" cy="2438217"/>
            </a:xfrm>
            <a:prstGeom prst="rect">
              <a:avLst/>
            </a:prstGeom>
          </p:spPr>
        </p:pic>
        <p:pic>
          <p:nvPicPr>
            <p:cNvPr id="10" name="Resim 9"/>
            <p:cNvPicPr>
              <a:picLocks noChangeAspect="1"/>
            </p:cNvPicPr>
            <p:nvPr/>
          </p:nvPicPr>
          <p:blipFill>
            <a:blip r:embed="rId6"/>
            <a:stretch>
              <a:fillRect/>
            </a:stretch>
          </p:blipFill>
          <p:spPr>
            <a:xfrm>
              <a:off x="6159943" y="2812468"/>
              <a:ext cx="4280593" cy="4045532"/>
            </a:xfrm>
            <a:prstGeom prst="rect">
              <a:avLst/>
            </a:prstGeom>
          </p:spPr>
        </p:pic>
      </p:grpSp>
    </p:spTree>
    <p:extLst>
      <p:ext uri="{BB962C8B-B14F-4D97-AF65-F5344CB8AC3E}">
        <p14:creationId xmlns:p14="http://schemas.microsoft.com/office/powerpoint/2010/main" val="11716066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258002" y="391951"/>
            <a:ext cx="11492720" cy="6289790"/>
            <a:chOff x="258002" y="391951"/>
            <a:chExt cx="11492720" cy="6289790"/>
          </a:xfrm>
        </p:grpSpPr>
        <p:pic>
          <p:nvPicPr>
            <p:cNvPr id="7" name="Resim 6"/>
            <p:cNvPicPr>
              <a:picLocks noChangeAspect="1"/>
            </p:cNvPicPr>
            <p:nvPr/>
          </p:nvPicPr>
          <p:blipFill>
            <a:blip r:embed="rId2"/>
            <a:stretch>
              <a:fillRect/>
            </a:stretch>
          </p:blipFill>
          <p:spPr>
            <a:xfrm>
              <a:off x="2143000" y="1665182"/>
              <a:ext cx="6618863" cy="5016559"/>
            </a:xfrm>
            <a:prstGeom prst="rect">
              <a:avLst/>
            </a:prstGeom>
          </p:spPr>
        </p:pic>
        <p:sp>
          <p:nvSpPr>
            <p:cNvPr id="4" name="Dikdörtgen 3"/>
            <p:cNvSpPr/>
            <p:nvPr/>
          </p:nvSpPr>
          <p:spPr>
            <a:xfrm>
              <a:off x="258002" y="391951"/>
              <a:ext cx="2594379" cy="584775"/>
            </a:xfrm>
            <a:prstGeom prst="rect">
              <a:avLst/>
            </a:prstGeom>
          </p:spPr>
          <p:txBody>
            <a:bodyPr wrap="square">
              <a:spAutoFit/>
            </a:bodyPr>
            <a:lstStyle/>
            <a:p>
              <a:r>
                <a:rPr lang="en-US" sz="3200" b="1" dirty="0"/>
                <a:t>Phase Shift</a:t>
              </a:r>
            </a:p>
          </p:txBody>
        </p:sp>
        <p:sp>
          <p:nvSpPr>
            <p:cNvPr id="5" name="Dikdörtgen 4"/>
            <p:cNvSpPr/>
            <p:nvPr/>
          </p:nvSpPr>
          <p:spPr>
            <a:xfrm>
              <a:off x="258002" y="888927"/>
              <a:ext cx="11492720" cy="830997"/>
            </a:xfrm>
            <a:prstGeom prst="rect">
              <a:avLst/>
            </a:prstGeom>
          </p:spPr>
          <p:txBody>
            <a:bodyPr wrap="square">
              <a:spAutoFit/>
            </a:bodyPr>
            <a:lstStyle/>
            <a:p>
              <a:pPr algn="just"/>
              <a:r>
                <a:rPr lang="en-US" sz="2400" dirty="0"/>
                <a:t>Some of the three-phase transformer connections will result in a phase shift between </a:t>
              </a:r>
              <a:r>
                <a:rPr lang="en-US" sz="2400" dirty="0" smtClean="0"/>
                <a:t>the</a:t>
              </a:r>
              <a:r>
                <a:rPr lang="tr-TR" sz="2400" dirty="0" smtClean="0"/>
                <a:t> </a:t>
              </a:r>
              <a:r>
                <a:rPr lang="en-US" sz="2400" dirty="0" smtClean="0"/>
                <a:t>primary </a:t>
              </a:r>
              <a:r>
                <a:rPr lang="en-US" sz="2400" dirty="0"/>
                <a:t>and secondary line-to-line voltages. </a:t>
              </a:r>
            </a:p>
          </p:txBody>
        </p:sp>
      </p:grpSp>
    </p:spTree>
    <p:extLst>
      <p:ext uri="{BB962C8B-B14F-4D97-AF65-F5344CB8AC3E}">
        <p14:creationId xmlns:p14="http://schemas.microsoft.com/office/powerpoint/2010/main" val="21274561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3"/>
          <a:srcRect l="4032" r="-1323"/>
          <a:stretch/>
        </p:blipFill>
        <p:spPr>
          <a:xfrm>
            <a:off x="313899" y="2798426"/>
            <a:ext cx="6026240" cy="3465896"/>
          </a:xfrm>
          <a:prstGeom prst="rect">
            <a:avLst/>
          </a:prstGeom>
        </p:spPr>
      </p:pic>
      <p:pic>
        <p:nvPicPr>
          <p:cNvPr id="9" name="Resim 8"/>
          <p:cNvPicPr>
            <a:picLocks noChangeAspect="1"/>
          </p:cNvPicPr>
          <p:nvPr/>
        </p:nvPicPr>
        <p:blipFill rotWithShape="1">
          <a:blip r:embed="rId4"/>
          <a:srcRect l="1924"/>
          <a:stretch/>
        </p:blipFill>
        <p:spPr>
          <a:xfrm>
            <a:off x="6209730" y="2947598"/>
            <a:ext cx="5773003" cy="3044627"/>
          </a:xfrm>
          <a:prstGeom prst="rect">
            <a:avLst/>
          </a:prstGeom>
        </p:spPr>
      </p:pic>
      <p:grpSp>
        <p:nvGrpSpPr>
          <p:cNvPr id="6" name="Grup 5"/>
          <p:cNvGrpSpPr/>
          <p:nvPr/>
        </p:nvGrpSpPr>
        <p:grpSpPr>
          <a:xfrm>
            <a:off x="368488" y="136477"/>
            <a:ext cx="10467833" cy="2312100"/>
            <a:chOff x="368488" y="136477"/>
            <a:chExt cx="10467833" cy="2312100"/>
          </a:xfrm>
        </p:grpSpPr>
        <p:pic>
          <p:nvPicPr>
            <p:cNvPr id="4" name="Resim 3"/>
            <p:cNvPicPr>
              <a:picLocks noChangeAspect="1"/>
            </p:cNvPicPr>
            <p:nvPr/>
          </p:nvPicPr>
          <p:blipFill>
            <a:blip r:embed="rId5"/>
            <a:stretch>
              <a:fillRect/>
            </a:stretch>
          </p:blipFill>
          <p:spPr>
            <a:xfrm>
              <a:off x="368488" y="136477"/>
              <a:ext cx="10467833" cy="2307426"/>
            </a:xfrm>
            <a:prstGeom prst="rect">
              <a:avLst/>
            </a:prstGeom>
          </p:spPr>
        </p:pic>
        <p:pic>
          <p:nvPicPr>
            <p:cNvPr id="5" name="Resim 4"/>
            <p:cNvPicPr>
              <a:picLocks noChangeAspect="1"/>
            </p:cNvPicPr>
            <p:nvPr/>
          </p:nvPicPr>
          <p:blipFill>
            <a:blip r:embed="rId6"/>
            <a:stretch>
              <a:fillRect/>
            </a:stretch>
          </p:blipFill>
          <p:spPr>
            <a:xfrm>
              <a:off x="2556822" y="1704159"/>
              <a:ext cx="1946939" cy="744418"/>
            </a:xfrm>
            <a:prstGeom prst="rect">
              <a:avLst/>
            </a:prstGeom>
          </p:spPr>
        </p:pic>
      </p:grpSp>
      <p:sp>
        <p:nvSpPr>
          <p:cNvPr id="8" name="Dikdörtgen 7"/>
          <p:cNvSpPr/>
          <p:nvPr/>
        </p:nvSpPr>
        <p:spPr>
          <a:xfrm>
            <a:off x="368488" y="2443903"/>
            <a:ext cx="11614246" cy="149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274428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327546" y="901425"/>
            <a:ext cx="11354937" cy="4652586"/>
            <a:chOff x="421088" y="229776"/>
            <a:chExt cx="10882099" cy="3586282"/>
          </a:xfrm>
        </p:grpSpPr>
        <p:pic>
          <p:nvPicPr>
            <p:cNvPr id="4" name="Resim 3"/>
            <p:cNvPicPr>
              <a:picLocks noChangeAspect="1"/>
            </p:cNvPicPr>
            <p:nvPr/>
          </p:nvPicPr>
          <p:blipFill>
            <a:blip r:embed="rId2"/>
            <a:stretch>
              <a:fillRect/>
            </a:stretch>
          </p:blipFill>
          <p:spPr>
            <a:xfrm>
              <a:off x="421088" y="329324"/>
              <a:ext cx="5763640" cy="3424098"/>
            </a:xfrm>
            <a:prstGeom prst="rect">
              <a:avLst/>
            </a:prstGeom>
          </p:spPr>
        </p:pic>
        <p:pic>
          <p:nvPicPr>
            <p:cNvPr id="5" name="Resim 4"/>
            <p:cNvPicPr>
              <a:picLocks noChangeAspect="1"/>
            </p:cNvPicPr>
            <p:nvPr/>
          </p:nvPicPr>
          <p:blipFill>
            <a:blip r:embed="rId3"/>
            <a:stretch>
              <a:fillRect/>
            </a:stretch>
          </p:blipFill>
          <p:spPr>
            <a:xfrm>
              <a:off x="7091605" y="229776"/>
              <a:ext cx="4211582" cy="3586282"/>
            </a:xfrm>
            <a:prstGeom prst="rect">
              <a:avLst/>
            </a:prstGeom>
          </p:spPr>
        </p:pic>
      </p:grpSp>
      <p:sp>
        <p:nvSpPr>
          <p:cNvPr id="7" name="Dikdörtgen 6"/>
          <p:cNvSpPr/>
          <p:nvPr/>
        </p:nvSpPr>
        <p:spPr>
          <a:xfrm>
            <a:off x="6591869" y="354842"/>
            <a:ext cx="68238" cy="6387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0675656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11798" y="150124"/>
            <a:ext cx="12051484" cy="6653284"/>
            <a:chOff x="111798" y="150124"/>
            <a:chExt cx="12051484" cy="6653284"/>
          </a:xfrm>
        </p:grpSpPr>
        <p:pic>
          <p:nvPicPr>
            <p:cNvPr id="5" name="Resim 4"/>
            <p:cNvPicPr>
              <a:picLocks noChangeAspect="1"/>
            </p:cNvPicPr>
            <p:nvPr/>
          </p:nvPicPr>
          <p:blipFill>
            <a:blip r:embed="rId2"/>
            <a:stretch>
              <a:fillRect/>
            </a:stretch>
          </p:blipFill>
          <p:spPr>
            <a:xfrm>
              <a:off x="111798" y="281117"/>
              <a:ext cx="6620434" cy="1365940"/>
            </a:xfrm>
            <a:prstGeom prst="rect">
              <a:avLst/>
            </a:prstGeom>
          </p:spPr>
        </p:pic>
        <p:pic>
          <p:nvPicPr>
            <p:cNvPr id="6" name="Resim 5"/>
            <p:cNvPicPr>
              <a:picLocks noChangeAspect="1"/>
            </p:cNvPicPr>
            <p:nvPr/>
          </p:nvPicPr>
          <p:blipFill>
            <a:blip r:embed="rId3"/>
            <a:stretch>
              <a:fillRect/>
            </a:stretch>
          </p:blipFill>
          <p:spPr>
            <a:xfrm>
              <a:off x="558270" y="2141890"/>
              <a:ext cx="3466034" cy="509228"/>
            </a:xfrm>
            <a:prstGeom prst="rect">
              <a:avLst/>
            </a:prstGeom>
          </p:spPr>
        </p:pic>
        <p:pic>
          <p:nvPicPr>
            <p:cNvPr id="7" name="Resim 6"/>
            <p:cNvPicPr>
              <a:picLocks noChangeAspect="1"/>
            </p:cNvPicPr>
            <p:nvPr/>
          </p:nvPicPr>
          <p:blipFill>
            <a:blip r:embed="rId4"/>
            <a:stretch>
              <a:fillRect/>
            </a:stretch>
          </p:blipFill>
          <p:spPr>
            <a:xfrm>
              <a:off x="366344" y="2778425"/>
              <a:ext cx="4528610" cy="1788882"/>
            </a:xfrm>
            <a:prstGeom prst="rect">
              <a:avLst/>
            </a:prstGeom>
          </p:spPr>
        </p:pic>
        <p:pic>
          <p:nvPicPr>
            <p:cNvPr id="8" name="Resim 7"/>
            <p:cNvPicPr>
              <a:picLocks noChangeAspect="1"/>
            </p:cNvPicPr>
            <p:nvPr/>
          </p:nvPicPr>
          <p:blipFill>
            <a:blip r:embed="rId5"/>
            <a:stretch>
              <a:fillRect/>
            </a:stretch>
          </p:blipFill>
          <p:spPr>
            <a:xfrm>
              <a:off x="558270" y="4821921"/>
              <a:ext cx="4639741" cy="971498"/>
            </a:xfrm>
            <a:prstGeom prst="rect">
              <a:avLst/>
            </a:prstGeom>
          </p:spPr>
        </p:pic>
        <p:pic>
          <p:nvPicPr>
            <p:cNvPr id="9" name="Resim 8"/>
            <p:cNvPicPr>
              <a:picLocks noChangeAspect="1"/>
            </p:cNvPicPr>
            <p:nvPr/>
          </p:nvPicPr>
          <p:blipFill>
            <a:blip r:embed="rId6"/>
            <a:stretch>
              <a:fillRect/>
            </a:stretch>
          </p:blipFill>
          <p:spPr>
            <a:xfrm>
              <a:off x="7356778" y="882008"/>
              <a:ext cx="4806504" cy="765049"/>
            </a:xfrm>
            <a:prstGeom prst="rect">
              <a:avLst/>
            </a:prstGeom>
          </p:spPr>
        </p:pic>
        <p:pic>
          <p:nvPicPr>
            <p:cNvPr id="10" name="Resim 9"/>
            <p:cNvPicPr>
              <a:picLocks noChangeAspect="1"/>
            </p:cNvPicPr>
            <p:nvPr/>
          </p:nvPicPr>
          <p:blipFill>
            <a:blip r:embed="rId7"/>
            <a:stretch>
              <a:fillRect/>
            </a:stretch>
          </p:blipFill>
          <p:spPr>
            <a:xfrm>
              <a:off x="7356778" y="2141890"/>
              <a:ext cx="4743864" cy="2096482"/>
            </a:xfrm>
            <a:prstGeom prst="rect">
              <a:avLst/>
            </a:prstGeom>
          </p:spPr>
        </p:pic>
        <p:sp>
          <p:nvSpPr>
            <p:cNvPr id="11" name="Dikdörtgen 10"/>
            <p:cNvSpPr/>
            <p:nvPr/>
          </p:nvSpPr>
          <p:spPr>
            <a:xfrm>
              <a:off x="7122636" y="150124"/>
              <a:ext cx="129101" cy="665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21967343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106906" y="132852"/>
            <a:ext cx="11898680" cy="6568199"/>
            <a:chOff x="106906" y="132852"/>
            <a:chExt cx="11898680" cy="6568199"/>
          </a:xfrm>
        </p:grpSpPr>
        <p:pic>
          <p:nvPicPr>
            <p:cNvPr id="4" name="Resim 3"/>
            <p:cNvPicPr>
              <a:picLocks noChangeAspect="1"/>
            </p:cNvPicPr>
            <p:nvPr/>
          </p:nvPicPr>
          <p:blipFill>
            <a:blip r:embed="rId2"/>
            <a:stretch>
              <a:fillRect/>
            </a:stretch>
          </p:blipFill>
          <p:spPr>
            <a:xfrm>
              <a:off x="106906" y="132852"/>
              <a:ext cx="5279413" cy="494945"/>
            </a:xfrm>
            <a:prstGeom prst="rect">
              <a:avLst/>
            </a:prstGeom>
          </p:spPr>
        </p:pic>
        <p:pic>
          <p:nvPicPr>
            <p:cNvPr id="5" name="Resim 4"/>
            <p:cNvPicPr>
              <a:picLocks noChangeAspect="1"/>
            </p:cNvPicPr>
            <p:nvPr/>
          </p:nvPicPr>
          <p:blipFill>
            <a:blip r:embed="rId3"/>
            <a:stretch>
              <a:fillRect/>
            </a:stretch>
          </p:blipFill>
          <p:spPr>
            <a:xfrm>
              <a:off x="811248" y="627797"/>
              <a:ext cx="4083750" cy="893320"/>
            </a:xfrm>
            <a:prstGeom prst="rect">
              <a:avLst/>
            </a:prstGeom>
          </p:spPr>
        </p:pic>
        <p:pic>
          <p:nvPicPr>
            <p:cNvPr id="6" name="Resim 5"/>
            <p:cNvPicPr>
              <a:picLocks noChangeAspect="1"/>
            </p:cNvPicPr>
            <p:nvPr/>
          </p:nvPicPr>
          <p:blipFill>
            <a:blip r:embed="rId4"/>
            <a:stretch>
              <a:fillRect/>
            </a:stretch>
          </p:blipFill>
          <p:spPr>
            <a:xfrm>
              <a:off x="878940" y="1424165"/>
              <a:ext cx="4016058" cy="620507"/>
            </a:xfrm>
            <a:prstGeom prst="rect">
              <a:avLst/>
            </a:prstGeom>
          </p:spPr>
        </p:pic>
        <p:pic>
          <p:nvPicPr>
            <p:cNvPr id="7" name="Resim 6"/>
            <p:cNvPicPr>
              <a:picLocks noChangeAspect="1"/>
            </p:cNvPicPr>
            <p:nvPr/>
          </p:nvPicPr>
          <p:blipFill>
            <a:blip r:embed="rId5"/>
            <a:stretch>
              <a:fillRect/>
            </a:stretch>
          </p:blipFill>
          <p:spPr>
            <a:xfrm>
              <a:off x="787306" y="1977328"/>
              <a:ext cx="4304323" cy="952986"/>
            </a:xfrm>
            <a:prstGeom prst="rect">
              <a:avLst/>
            </a:prstGeom>
          </p:spPr>
        </p:pic>
        <p:pic>
          <p:nvPicPr>
            <p:cNvPr id="8" name="Resim 7"/>
            <p:cNvPicPr>
              <a:picLocks noChangeAspect="1"/>
            </p:cNvPicPr>
            <p:nvPr/>
          </p:nvPicPr>
          <p:blipFill>
            <a:blip r:embed="rId6"/>
            <a:stretch>
              <a:fillRect/>
            </a:stretch>
          </p:blipFill>
          <p:spPr>
            <a:xfrm>
              <a:off x="623579" y="2773696"/>
              <a:ext cx="4422336" cy="993086"/>
            </a:xfrm>
            <a:prstGeom prst="rect">
              <a:avLst/>
            </a:prstGeom>
          </p:spPr>
        </p:pic>
        <p:pic>
          <p:nvPicPr>
            <p:cNvPr id="9" name="Resim 8"/>
            <p:cNvPicPr>
              <a:picLocks noChangeAspect="1"/>
            </p:cNvPicPr>
            <p:nvPr/>
          </p:nvPicPr>
          <p:blipFill rotWithShape="1">
            <a:blip r:embed="rId7"/>
            <a:srcRect l="2370" r="8028"/>
            <a:stretch/>
          </p:blipFill>
          <p:spPr>
            <a:xfrm>
              <a:off x="5582952" y="340781"/>
              <a:ext cx="6422634" cy="1703891"/>
            </a:xfrm>
            <a:prstGeom prst="rect">
              <a:avLst/>
            </a:prstGeom>
          </p:spPr>
        </p:pic>
        <p:pic>
          <p:nvPicPr>
            <p:cNvPr id="10" name="Resim 9"/>
            <p:cNvPicPr>
              <a:picLocks noChangeAspect="1"/>
            </p:cNvPicPr>
            <p:nvPr/>
          </p:nvPicPr>
          <p:blipFill>
            <a:blip r:embed="rId8"/>
            <a:stretch>
              <a:fillRect/>
            </a:stretch>
          </p:blipFill>
          <p:spPr>
            <a:xfrm>
              <a:off x="5582952" y="2383504"/>
              <a:ext cx="4290356" cy="1093620"/>
            </a:xfrm>
            <a:prstGeom prst="rect">
              <a:avLst/>
            </a:prstGeom>
          </p:spPr>
        </p:pic>
        <p:sp>
          <p:nvSpPr>
            <p:cNvPr id="11" name="Dikdörtgen 10"/>
            <p:cNvSpPr/>
            <p:nvPr/>
          </p:nvSpPr>
          <p:spPr>
            <a:xfrm>
              <a:off x="5242548" y="518615"/>
              <a:ext cx="143771" cy="6182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40051866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282764" y="562258"/>
            <a:ext cx="11637068" cy="6070554"/>
            <a:chOff x="282764" y="562258"/>
            <a:chExt cx="11637068" cy="6070554"/>
          </a:xfrm>
        </p:grpSpPr>
        <p:grpSp>
          <p:nvGrpSpPr>
            <p:cNvPr id="8" name="Grup 7"/>
            <p:cNvGrpSpPr/>
            <p:nvPr/>
          </p:nvGrpSpPr>
          <p:grpSpPr>
            <a:xfrm>
              <a:off x="282764" y="562258"/>
              <a:ext cx="11637068" cy="4582947"/>
              <a:chOff x="269116" y="221064"/>
              <a:chExt cx="11637068" cy="4582947"/>
            </a:xfrm>
          </p:grpSpPr>
          <p:pic>
            <p:nvPicPr>
              <p:cNvPr id="4" name="Resim 3"/>
              <p:cNvPicPr>
                <a:picLocks noChangeAspect="1"/>
              </p:cNvPicPr>
              <p:nvPr/>
            </p:nvPicPr>
            <p:blipFill>
              <a:blip r:embed="rId2"/>
              <a:stretch>
                <a:fillRect/>
              </a:stretch>
            </p:blipFill>
            <p:spPr>
              <a:xfrm>
                <a:off x="269116" y="221064"/>
                <a:ext cx="5295072" cy="720631"/>
              </a:xfrm>
              <a:prstGeom prst="rect">
                <a:avLst/>
              </a:prstGeom>
            </p:spPr>
          </p:pic>
          <p:pic>
            <p:nvPicPr>
              <p:cNvPr id="5" name="Resim 4"/>
              <p:cNvPicPr>
                <a:picLocks noChangeAspect="1"/>
              </p:cNvPicPr>
              <p:nvPr/>
            </p:nvPicPr>
            <p:blipFill>
              <a:blip r:embed="rId3"/>
              <a:stretch>
                <a:fillRect/>
              </a:stretch>
            </p:blipFill>
            <p:spPr>
              <a:xfrm>
                <a:off x="625948" y="941695"/>
                <a:ext cx="4202995" cy="2983245"/>
              </a:xfrm>
              <a:prstGeom prst="rect">
                <a:avLst/>
              </a:prstGeom>
            </p:spPr>
          </p:pic>
          <p:pic>
            <p:nvPicPr>
              <p:cNvPr id="6" name="Resim 5"/>
              <p:cNvPicPr>
                <a:picLocks noChangeAspect="1"/>
              </p:cNvPicPr>
              <p:nvPr/>
            </p:nvPicPr>
            <p:blipFill>
              <a:blip r:embed="rId4"/>
              <a:stretch>
                <a:fillRect/>
              </a:stretch>
            </p:blipFill>
            <p:spPr>
              <a:xfrm>
                <a:off x="5702655" y="709682"/>
                <a:ext cx="6203529" cy="4094329"/>
              </a:xfrm>
              <a:prstGeom prst="rect">
                <a:avLst/>
              </a:prstGeom>
            </p:spPr>
          </p:pic>
          <p:sp>
            <p:nvSpPr>
              <p:cNvPr id="7" name="Metin kutusu 6"/>
              <p:cNvSpPr txBox="1"/>
              <p:nvPr/>
            </p:nvSpPr>
            <p:spPr>
              <a:xfrm>
                <a:off x="6728347" y="3524830"/>
                <a:ext cx="423081" cy="400110"/>
              </a:xfrm>
              <a:prstGeom prst="rect">
                <a:avLst/>
              </a:prstGeom>
              <a:noFill/>
            </p:spPr>
            <p:txBody>
              <a:bodyPr wrap="square" rtlCol="0">
                <a:spAutoFit/>
              </a:bodyPr>
              <a:lstStyle/>
              <a:p>
                <a:r>
                  <a:rPr lang="tr-TR" sz="2000" dirty="0" smtClean="0">
                    <a:latin typeface="Times New Roman" panose="02020603050405020304" pitchFamily="18" charset="0"/>
                    <a:cs typeface="Times New Roman" panose="02020603050405020304" pitchFamily="18" charset="0"/>
                  </a:rPr>
                  <a:t>or</a:t>
                </a:r>
                <a:endParaRPr lang="tr-TR" sz="2000" dirty="0">
                  <a:latin typeface="Times New Roman" panose="02020603050405020304" pitchFamily="18" charset="0"/>
                  <a:cs typeface="Times New Roman" panose="02020603050405020304" pitchFamily="18" charset="0"/>
                </a:endParaRPr>
              </a:p>
            </p:txBody>
          </p:sp>
        </p:grpSp>
        <p:sp>
          <p:nvSpPr>
            <p:cNvPr id="9" name="Dikdörtgen 8"/>
            <p:cNvSpPr/>
            <p:nvPr/>
          </p:nvSpPr>
          <p:spPr>
            <a:xfrm>
              <a:off x="5609230" y="900752"/>
              <a:ext cx="109182" cy="573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extLst>
      <p:ext uri="{BB962C8B-B14F-4D97-AF65-F5344CB8AC3E}">
        <p14:creationId xmlns:p14="http://schemas.microsoft.com/office/powerpoint/2010/main" val="5790788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147390" y="132853"/>
            <a:ext cx="11425974" cy="6725147"/>
            <a:chOff x="10910" y="132853"/>
            <a:chExt cx="11425974" cy="6725147"/>
          </a:xfrm>
        </p:grpSpPr>
        <p:pic>
          <p:nvPicPr>
            <p:cNvPr id="6" name="Resim 5"/>
            <p:cNvPicPr>
              <a:picLocks noChangeAspect="1"/>
            </p:cNvPicPr>
            <p:nvPr/>
          </p:nvPicPr>
          <p:blipFill rotWithShape="1">
            <a:blip r:embed="rId2"/>
            <a:srcRect l="5853" t="6968"/>
            <a:stretch/>
          </p:blipFill>
          <p:spPr>
            <a:xfrm>
              <a:off x="10910" y="837708"/>
              <a:ext cx="6760973" cy="3393097"/>
            </a:xfrm>
            <a:prstGeom prst="rect">
              <a:avLst/>
            </a:prstGeom>
          </p:spPr>
        </p:pic>
        <p:pic>
          <p:nvPicPr>
            <p:cNvPr id="4" name="Resim 3"/>
            <p:cNvPicPr>
              <a:picLocks noChangeAspect="1"/>
            </p:cNvPicPr>
            <p:nvPr/>
          </p:nvPicPr>
          <p:blipFill>
            <a:blip r:embed="rId3"/>
            <a:stretch>
              <a:fillRect/>
            </a:stretch>
          </p:blipFill>
          <p:spPr>
            <a:xfrm>
              <a:off x="172800" y="132853"/>
              <a:ext cx="3524608" cy="494945"/>
            </a:xfrm>
            <a:prstGeom prst="rect">
              <a:avLst/>
            </a:prstGeom>
          </p:spPr>
        </p:pic>
        <p:pic>
          <p:nvPicPr>
            <p:cNvPr id="5" name="Resim 4"/>
            <p:cNvPicPr>
              <a:picLocks noChangeAspect="1"/>
            </p:cNvPicPr>
            <p:nvPr/>
          </p:nvPicPr>
          <p:blipFill>
            <a:blip r:embed="rId4"/>
            <a:stretch>
              <a:fillRect/>
            </a:stretch>
          </p:blipFill>
          <p:spPr>
            <a:xfrm>
              <a:off x="10910" y="4210364"/>
              <a:ext cx="3017935" cy="2647636"/>
            </a:xfrm>
            <a:prstGeom prst="rect">
              <a:avLst/>
            </a:prstGeom>
          </p:spPr>
        </p:pic>
        <p:pic>
          <p:nvPicPr>
            <p:cNvPr id="7" name="Resim 6"/>
            <p:cNvPicPr>
              <a:picLocks noChangeAspect="1"/>
            </p:cNvPicPr>
            <p:nvPr/>
          </p:nvPicPr>
          <p:blipFill>
            <a:blip r:embed="rId5"/>
            <a:stretch>
              <a:fillRect/>
            </a:stretch>
          </p:blipFill>
          <p:spPr>
            <a:xfrm>
              <a:off x="6761532" y="132854"/>
              <a:ext cx="4675352" cy="5203422"/>
            </a:xfrm>
            <a:prstGeom prst="rect">
              <a:avLst/>
            </a:prstGeom>
          </p:spPr>
        </p:pic>
        <p:pic>
          <p:nvPicPr>
            <p:cNvPr id="8" name="Resim 7"/>
            <p:cNvPicPr>
              <a:picLocks noChangeAspect="1"/>
            </p:cNvPicPr>
            <p:nvPr/>
          </p:nvPicPr>
          <p:blipFill>
            <a:blip r:embed="rId6"/>
            <a:stretch>
              <a:fillRect/>
            </a:stretch>
          </p:blipFill>
          <p:spPr>
            <a:xfrm>
              <a:off x="6761532" y="5336276"/>
              <a:ext cx="3957844" cy="1364350"/>
            </a:xfrm>
            <a:prstGeom prst="rect">
              <a:avLst/>
            </a:prstGeom>
          </p:spPr>
        </p:pic>
      </p:grpSp>
    </p:spTree>
    <p:extLst>
      <p:ext uri="{BB962C8B-B14F-4D97-AF65-F5344CB8AC3E}">
        <p14:creationId xmlns:p14="http://schemas.microsoft.com/office/powerpoint/2010/main" val="6272363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140</Words>
  <Application>Microsoft Office PowerPoint</Application>
  <PresentationFormat>Geniş ekran</PresentationFormat>
  <Paragraphs>32</Paragraphs>
  <Slides>97</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97</vt:i4>
      </vt:variant>
    </vt:vector>
  </HeadingPairs>
  <TitlesOfParts>
    <vt:vector size="104" baseType="lpstr">
      <vt:lpstr>Arial</vt:lpstr>
      <vt:lpstr>Calibri</vt:lpstr>
      <vt:lpstr>Calibri Light</vt:lpstr>
      <vt:lpstr>Cambria Math</vt:lpstr>
      <vt:lpstr>Lato</vt:lpstr>
      <vt:lpstr>Times New Roman</vt:lpstr>
      <vt:lpstr>Office Teması</vt:lpstr>
      <vt:lpstr>Transformatörler</vt:lpstr>
      <vt:lpstr>Construction of transformer</vt:lpstr>
      <vt:lpstr>Construction of transformer</vt:lpstr>
      <vt:lpstr>Construction of transformer</vt:lpstr>
      <vt:lpstr>Construction of transformer</vt:lpstr>
      <vt:lpstr>Transformer operation</vt:lpstr>
      <vt:lpstr>Ideal single-phase transformer </vt:lpstr>
      <vt:lpstr>Ideal single-phase transformer </vt:lpstr>
      <vt:lpstr>Ideal single-phase transformer </vt:lpstr>
      <vt:lpstr>Ideal single-phase transformer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Current Transformer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Transformatörler</dc:title>
  <dc:creator>okaplan</dc:creator>
  <cp:lastModifiedBy>okaplan</cp:lastModifiedBy>
  <cp:revision>122</cp:revision>
  <dcterms:created xsi:type="dcterms:W3CDTF">2018-11-08T05:37:07Z</dcterms:created>
  <dcterms:modified xsi:type="dcterms:W3CDTF">2022-11-28T06:13:54Z</dcterms:modified>
</cp:coreProperties>
</file>