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31"/>
  </p:notesMasterIdLst>
  <p:sldIdLst>
    <p:sldId id="256" r:id="rId2"/>
    <p:sldId id="261" r:id="rId3"/>
    <p:sldId id="257" r:id="rId4"/>
    <p:sldId id="258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7" r:id="rId15"/>
    <p:sldId id="278" r:id="rId16"/>
    <p:sldId id="271" r:id="rId17"/>
    <p:sldId id="272" r:id="rId18"/>
    <p:sldId id="273" r:id="rId19"/>
    <p:sldId id="288" r:id="rId20"/>
    <p:sldId id="279" r:id="rId21"/>
    <p:sldId id="280" r:id="rId22"/>
    <p:sldId id="281" r:id="rId23"/>
    <p:sldId id="289" r:id="rId24"/>
    <p:sldId id="282" r:id="rId25"/>
    <p:sldId id="283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075" autoAdjust="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26C81-D4EF-4DCA-B34B-62EE5A89AC5E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73143-7112-4C45-AE62-8F69F0CC7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9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3143-7112-4C45-AE62-8F69F0CC71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8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73143-7112-4C45-AE62-8F69F0CC71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7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6C24-5CDD-42B7-A8DE-44EB332359E7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5807-ACE2-45DD-8B4B-D6CE5F138B4C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0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8018-6A21-4C8B-9702-9610E9034334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9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698A-5D6A-4703-A777-D666ECD03B4A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2942-BB2B-490C-BB0E-7D5BD888B5B0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4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5254-C2BD-44E1-8173-4A0E7C27DDED}" type="datetime1">
              <a:rPr lang="en-US" smtClean="0"/>
              <a:t>10/10/2022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8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97E4-770B-4095-81BD-2483AEF29036}" type="datetime1">
              <a:rPr lang="en-US" smtClean="0"/>
              <a:t>10/10/2022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33B7-2B71-43E7-9DC6-F5836457C6D4}" type="datetime1">
              <a:rPr lang="en-US" smtClean="0"/>
              <a:t>10/10/2022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6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2368-A0B0-4D92-987A-ADE016F4DAFC}" type="datetime1">
              <a:rPr lang="en-US" smtClean="0"/>
              <a:t>10/10/2022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3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466E-3142-4981-8297-EA2D1116577A}" type="datetime1">
              <a:rPr lang="en-US" smtClean="0"/>
              <a:t>10/10/2022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2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B50A4-D7EF-4D9E-9EF7-BA5C9DFDCD64}" type="datetime1">
              <a:rPr lang="en-US" smtClean="0"/>
              <a:t>10/10/2022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6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CF5D4-A0F9-4870-8C01-1903DAC8C47F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801C-9FE9-4F4B-89A8-DC1E8796EC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ikdörtgen 6"/>
          <p:cNvSpPr/>
          <p:nvPr userDrawn="1"/>
        </p:nvSpPr>
        <p:spPr>
          <a:xfrm>
            <a:off x="9908498" y="14990"/>
            <a:ext cx="2268000" cy="20880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5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794817"/>
            <a:ext cx="9144000" cy="2387600"/>
          </a:xfrm>
        </p:spPr>
        <p:txBody>
          <a:bodyPr/>
          <a:lstStyle/>
          <a:p>
            <a:r>
              <a:rPr lang="tr-TR" dirty="0" smtClean="0">
                <a:latin typeface="+mn-lt"/>
              </a:rPr>
              <a:t>ELEKTRİK MAKİNALARI I</a:t>
            </a:r>
            <a:endParaRPr lang="en-US" dirty="0"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079710"/>
            <a:ext cx="9144000" cy="1655762"/>
          </a:xfrm>
        </p:spPr>
        <p:txBody>
          <a:bodyPr/>
          <a:lstStyle/>
          <a:p>
            <a:r>
              <a:rPr lang="tr-TR" dirty="0" smtClean="0"/>
              <a:t>MANYETİK DEVRELER</a:t>
            </a:r>
          </a:p>
          <a:p>
            <a:endParaRPr lang="tr-TR" dirty="0"/>
          </a:p>
          <a:p>
            <a:pPr algn="l"/>
            <a:r>
              <a:rPr lang="tr-TR" dirty="0" smtClean="0"/>
              <a:t>DOÇ. DR. ORHAN KAPLAN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8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10</a:t>
            </a:fld>
            <a:endParaRPr lang="en-US"/>
          </a:p>
        </p:txBody>
      </p:sp>
      <p:grpSp>
        <p:nvGrpSpPr>
          <p:cNvPr id="11" name="Grup 10"/>
          <p:cNvGrpSpPr/>
          <p:nvPr/>
        </p:nvGrpSpPr>
        <p:grpSpPr>
          <a:xfrm>
            <a:off x="3260761" y="488144"/>
            <a:ext cx="2942601" cy="2839319"/>
            <a:chOff x="3260761" y="488144"/>
            <a:chExt cx="2942601" cy="2839319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7782" y="488144"/>
              <a:ext cx="2197966" cy="2456550"/>
            </a:xfrm>
            <a:prstGeom prst="rect">
              <a:avLst/>
            </a:prstGeom>
          </p:spPr>
        </p:pic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0761" y="2879067"/>
              <a:ext cx="2942601" cy="448396"/>
            </a:xfrm>
            <a:prstGeom prst="rect">
              <a:avLst/>
            </a:prstGeom>
          </p:spPr>
        </p:pic>
      </p:grp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/>
          <a:srcRect b="19194"/>
          <a:stretch/>
        </p:blipFill>
        <p:spPr>
          <a:xfrm>
            <a:off x="849587" y="4879136"/>
            <a:ext cx="2425878" cy="165977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44" y="3868141"/>
            <a:ext cx="11439437" cy="100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2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11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5" y="114180"/>
            <a:ext cx="9812819" cy="25218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99" y="2854743"/>
            <a:ext cx="8925473" cy="331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2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12</a:t>
            </a:fld>
            <a:endParaRPr lang="en-US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576"/>
            <a:ext cx="9737581" cy="60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5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13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10" y="788804"/>
            <a:ext cx="7955229" cy="41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8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838200" y="1219199"/>
            <a:ext cx="10515600" cy="552343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78971" y="832513"/>
            <a:ext cx="631761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Örnek 2: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Yanda gösterilen toroidin dış yarı çapı 5 cm ve iç yarı çapı 4 cm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Nüvede 16.85856×10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−5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Wb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akı üretmek için ferromanyetik toroidin etrafına 500 sipir sarıldığını kabul edelim. Nüvede manyetik alan yoğunluğu 1000 A-tur/m ise aşağıda istenenleri hesaplayınız?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Ortalama akı yolunun uzunluğunu ve nüve kesit alanını?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Nüvedeki akı yoğunluğu?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1000 A-tur/m manyetik alan şiddeti (yoğunluğu) için gerekli manyeto motor kuvvet?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Bir sipirden geçmesi gereken akım miktarı?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083" y="2386488"/>
            <a:ext cx="4782945" cy="372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85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5" y="710359"/>
            <a:ext cx="3080920" cy="1417457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586854" y="272951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Ortalama yarıçap, akı yolunun uzunluğu ve kesit alanı;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697" y="879489"/>
            <a:ext cx="3311506" cy="107919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35" y="2127816"/>
            <a:ext cx="3577198" cy="2044112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601496" y="4171928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Nüvedeki akı yoğunluğu;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35" y="4692073"/>
            <a:ext cx="3072240" cy="1930775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4793756" y="2814772"/>
            <a:ext cx="739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1000 A-tur/m manyetik alan yoğunluğu için manyeto motor kuvvet (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mmf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688" y="3331609"/>
            <a:ext cx="5196233" cy="916178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4793756" y="4509369"/>
            <a:ext cx="432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Bu eşitliği sağlayan gerekli akım miktarı;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7689" y="5290408"/>
            <a:ext cx="3028950" cy="1415165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4558352" y="2524838"/>
            <a:ext cx="7478973" cy="42481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90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4038600" y="6344969"/>
            <a:ext cx="4114800" cy="365125"/>
          </a:xfrm>
        </p:spPr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16</a:t>
            </a:fld>
            <a:endParaRPr lang="en-US"/>
          </a:p>
        </p:txBody>
      </p:sp>
      <p:grpSp>
        <p:nvGrpSpPr>
          <p:cNvPr id="10" name="Grup 9"/>
          <p:cNvGrpSpPr/>
          <p:nvPr/>
        </p:nvGrpSpPr>
        <p:grpSpPr>
          <a:xfrm>
            <a:off x="144990" y="317097"/>
            <a:ext cx="11840531" cy="5853672"/>
            <a:chOff x="144990" y="317097"/>
            <a:chExt cx="11840531" cy="5853672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990" y="317097"/>
              <a:ext cx="9585283" cy="1675476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990" y="2292824"/>
              <a:ext cx="5525687" cy="3472222"/>
            </a:xfrm>
            <a:prstGeom prst="rect">
              <a:avLst/>
            </a:prstGeom>
          </p:spPr>
        </p:pic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2047" y="2429302"/>
              <a:ext cx="6193474" cy="3175152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4928" y="5604453"/>
              <a:ext cx="1654238" cy="5663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414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17</a:t>
            </a:fld>
            <a:endParaRPr lang="en-US"/>
          </a:p>
        </p:txBody>
      </p:sp>
      <p:grpSp>
        <p:nvGrpSpPr>
          <p:cNvPr id="11" name="Grup 10"/>
          <p:cNvGrpSpPr/>
          <p:nvPr/>
        </p:nvGrpSpPr>
        <p:grpSpPr>
          <a:xfrm>
            <a:off x="192275" y="162183"/>
            <a:ext cx="9019964" cy="6194168"/>
            <a:chOff x="192275" y="162183"/>
            <a:chExt cx="9019964" cy="6194168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 rotWithShape="1">
            <a:blip r:embed="rId2"/>
            <a:srcRect b="75622"/>
            <a:stretch/>
          </p:blipFill>
          <p:spPr>
            <a:xfrm>
              <a:off x="192275" y="162183"/>
              <a:ext cx="8268199" cy="902342"/>
            </a:xfrm>
            <a:prstGeom prst="rect">
              <a:avLst/>
            </a:prstGeom>
          </p:spPr>
        </p:pic>
        <p:grpSp>
          <p:nvGrpSpPr>
            <p:cNvPr id="10" name="Grup 9"/>
            <p:cNvGrpSpPr/>
            <p:nvPr/>
          </p:nvGrpSpPr>
          <p:grpSpPr>
            <a:xfrm>
              <a:off x="192275" y="1151622"/>
              <a:ext cx="9019964" cy="5204729"/>
              <a:chOff x="192275" y="1151622"/>
              <a:chExt cx="9019964" cy="5204729"/>
            </a:xfrm>
          </p:grpSpPr>
          <p:pic>
            <p:nvPicPr>
              <p:cNvPr id="7" name="Resim 6"/>
              <p:cNvPicPr>
                <a:picLocks noChangeAspect="1"/>
              </p:cNvPicPr>
              <p:nvPr/>
            </p:nvPicPr>
            <p:blipFill rotWithShape="1">
              <a:blip r:embed="rId3"/>
              <a:srcRect l="40991"/>
              <a:stretch/>
            </p:blipFill>
            <p:spPr>
              <a:xfrm>
                <a:off x="5309013" y="1151623"/>
                <a:ext cx="3903226" cy="5204728"/>
              </a:xfrm>
              <a:prstGeom prst="rect">
                <a:avLst/>
              </a:prstGeom>
            </p:spPr>
          </p:pic>
          <p:pic>
            <p:nvPicPr>
              <p:cNvPr id="8" name="Resim 7"/>
              <p:cNvPicPr>
                <a:picLocks noChangeAspect="1"/>
              </p:cNvPicPr>
              <p:nvPr/>
            </p:nvPicPr>
            <p:blipFill rotWithShape="1">
              <a:blip r:embed="rId2"/>
              <a:srcRect l="30852" t="23331" r="30028" b="345"/>
              <a:stretch/>
            </p:blipFill>
            <p:spPr>
              <a:xfrm>
                <a:off x="192275" y="1419368"/>
                <a:ext cx="4053385" cy="3657600"/>
              </a:xfrm>
              <a:prstGeom prst="rect">
                <a:avLst/>
              </a:prstGeom>
            </p:spPr>
          </p:pic>
          <p:pic>
            <p:nvPicPr>
              <p:cNvPr id="9" name="Resim 8"/>
              <p:cNvPicPr>
                <a:picLocks noChangeAspect="1"/>
              </p:cNvPicPr>
              <p:nvPr/>
            </p:nvPicPr>
            <p:blipFill rotWithShape="1">
              <a:blip r:embed="rId3"/>
              <a:srcRect l="872" r="71739" b="89057"/>
              <a:stretch/>
            </p:blipFill>
            <p:spPr>
              <a:xfrm>
                <a:off x="5493258" y="1151622"/>
                <a:ext cx="1678675" cy="5354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59865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18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70" y="196923"/>
            <a:ext cx="6088493" cy="615942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5393" t="1964" r="3379" b="15211"/>
          <a:stretch/>
        </p:blipFill>
        <p:spPr>
          <a:xfrm>
            <a:off x="6373503" y="2442951"/>
            <a:ext cx="5650173" cy="25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47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19</a:t>
            </a:fld>
            <a:endParaRPr lang="en-US"/>
          </a:p>
        </p:txBody>
      </p:sp>
      <p:grpSp>
        <p:nvGrpSpPr>
          <p:cNvPr id="12" name="Grup 11"/>
          <p:cNvGrpSpPr/>
          <p:nvPr/>
        </p:nvGrpSpPr>
        <p:grpSpPr>
          <a:xfrm>
            <a:off x="157694" y="328046"/>
            <a:ext cx="11838693" cy="6022964"/>
            <a:chOff x="144046" y="328046"/>
            <a:chExt cx="11838693" cy="6022964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046" y="328046"/>
              <a:ext cx="2284634" cy="477171"/>
            </a:xfrm>
            <a:prstGeom prst="rect">
              <a:avLst/>
            </a:prstGeom>
          </p:spPr>
        </p:pic>
        <p:grpSp>
          <p:nvGrpSpPr>
            <p:cNvPr id="11" name="Grup 10"/>
            <p:cNvGrpSpPr/>
            <p:nvPr/>
          </p:nvGrpSpPr>
          <p:grpSpPr>
            <a:xfrm>
              <a:off x="144046" y="947387"/>
              <a:ext cx="11838693" cy="5403623"/>
              <a:chOff x="144046" y="947387"/>
              <a:chExt cx="11838693" cy="5403623"/>
            </a:xfrm>
          </p:grpSpPr>
          <p:pic>
            <p:nvPicPr>
              <p:cNvPr id="7" name="Resim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046" y="947387"/>
                <a:ext cx="9614104" cy="2050836"/>
              </a:xfrm>
              <a:prstGeom prst="rect">
                <a:avLst/>
              </a:prstGeom>
            </p:spPr>
          </p:pic>
          <p:pic>
            <p:nvPicPr>
              <p:cNvPr id="8" name="Resim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5287" y="2898741"/>
                <a:ext cx="4407452" cy="2744263"/>
              </a:xfrm>
              <a:prstGeom prst="rect">
                <a:avLst/>
              </a:prstGeom>
            </p:spPr>
          </p:pic>
          <p:pic>
            <p:nvPicPr>
              <p:cNvPr id="9" name="Resim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9018" y="5637665"/>
                <a:ext cx="5613721" cy="713345"/>
              </a:xfrm>
              <a:prstGeom prst="rect">
                <a:avLst/>
              </a:prstGeom>
            </p:spPr>
          </p:pic>
          <p:pic>
            <p:nvPicPr>
              <p:cNvPr id="10" name="Resim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110" y="3187229"/>
                <a:ext cx="6780653" cy="21619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2034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90954"/>
            <a:ext cx="10515600" cy="781503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 MANYETİZMA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7029" y="972457"/>
            <a:ext cx="11379200" cy="5689599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Manyetik alan, motor , generatör ve transformatör aracılığıyla enerjinin bir şekilden başka bir şekle dönüştüğü cihazlar için temel mekanizmadır. Bu dönüşüm için kullanılan cihazlarda manyetik alanın kullanılması 4 temel prensip ile açıklanabilir.</a:t>
            </a:r>
          </a:p>
          <a:p>
            <a:pPr algn="just">
              <a:lnSpc>
                <a:spcPct val="150000"/>
              </a:lnSpc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Akım taşıyan bir tel etrafındaki alanda manyetik alan üretir.</a:t>
            </a:r>
          </a:p>
          <a:p>
            <a:pPr algn="just">
              <a:lnSpc>
                <a:spcPct val="150000"/>
              </a:lnSpc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Zamanla değişen bir manyetik alan bir bobin içinden geçerse bu bobinde bir gerilim indükler. (Bu transformatör çalışma prensibinin temelidir)</a:t>
            </a:r>
          </a:p>
          <a:p>
            <a:pPr algn="just">
              <a:lnSpc>
                <a:spcPct val="150000"/>
              </a:lnSpc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Akım taşıyan bir tel manyetik alan içinde bulunursa bu tel üzerinde bir kuvvet meydana gelir. (Bu motor çalışma prensibinin temelidir)</a:t>
            </a:r>
          </a:p>
          <a:p>
            <a:pPr algn="just">
              <a:lnSpc>
                <a:spcPct val="150000"/>
              </a:lnSpc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Bir tel manyetik alan içerisinde hareket ettirilirse bu telin uçlarında bir gerilim i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ndüklenir. (Bu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generatör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 prensibinin temelidir) </a:t>
            </a: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01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404125" y="218365"/>
            <a:ext cx="8890000" cy="964464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Ferromanyetik nüvede meydana gelen kayıplar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08" y="2236186"/>
            <a:ext cx="8566032" cy="272110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80" y="5531673"/>
            <a:ext cx="2493621" cy="786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404125" y="1487329"/>
                <a:ext cx="49730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𝑬𝒅𝒅𝒚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𝒈𝒊𝒓𝒅𝒂𝒑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𝒂𝒌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𝒌𝒂𝒚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𝒑𝒍𝒂𝒓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𝚤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25" y="1487329"/>
                <a:ext cx="4973093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10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530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>
          <a:xfrm>
            <a:off x="387554" y="547401"/>
            <a:ext cx="4973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Histeresiz kayıpları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54" y="1181440"/>
            <a:ext cx="6409785" cy="199848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54" y="3202763"/>
            <a:ext cx="4471853" cy="336752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647" y="3202763"/>
            <a:ext cx="4748558" cy="342132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5"/>
          <a:srcRect t="1" b="9530"/>
          <a:stretch/>
        </p:blipFill>
        <p:spPr>
          <a:xfrm>
            <a:off x="9079867" y="5637300"/>
            <a:ext cx="2641061" cy="7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47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449943" y="539297"/>
            <a:ext cx="9499275" cy="766946"/>
          </a:xfrm>
        </p:spPr>
        <p:txBody>
          <a:bodyPr>
            <a:no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Zamanla değişen bir manyetik alan bir bobin içinden geçerse bu bobinde bir gerilim indükler. </a:t>
            </a:r>
            <a:b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109" y="1558043"/>
            <a:ext cx="2149363" cy="104001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9" y="2666842"/>
            <a:ext cx="2417534" cy="104001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09" y="3921407"/>
            <a:ext cx="1872342" cy="1040015"/>
          </a:xfrm>
          <a:prstGeom prst="rect">
            <a:avLst/>
          </a:prstGeom>
        </p:spPr>
      </p:pic>
      <p:sp>
        <p:nvSpPr>
          <p:cNvPr id="13" name="İçerik Yer Tutucusu 2"/>
          <p:cNvSpPr txBox="1">
            <a:spLocks/>
          </p:cNvSpPr>
          <p:nvPr/>
        </p:nvSpPr>
        <p:spPr>
          <a:xfrm>
            <a:off x="826065" y="1343492"/>
            <a:ext cx="10515600" cy="52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99" y="1343492"/>
            <a:ext cx="6471430" cy="432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99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23</a:t>
            </a:fld>
            <a:endParaRPr lang="en-US"/>
          </a:p>
        </p:txBody>
      </p:sp>
      <p:grpSp>
        <p:nvGrpSpPr>
          <p:cNvPr id="9" name="Grup 8"/>
          <p:cNvGrpSpPr/>
          <p:nvPr/>
        </p:nvGrpSpPr>
        <p:grpSpPr>
          <a:xfrm>
            <a:off x="0" y="162374"/>
            <a:ext cx="11685301" cy="5689629"/>
            <a:chOff x="0" y="162374"/>
            <a:chExt cx="11685301" cy="5689629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2374"/>
              <a:ext cx="5549545" cy="5132957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625" y="5347656"/>
              <a:ext cx="4743596" cy="504347"/>
            </a:xfrm>
            <a:prstGeom prst="rect">
              <a:avLst/>
            </a:prstGeom>
          </p:spPr>
        </p:pic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2178" y="2817244"/>
              <a:ext cx="5933123" cy="3034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912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49943" y="539297"/>
            <a:ext cx="9390093" cy="766946"/>
          </a:xfrm>
        </p:spPr>
        <p:txBody>
          <a:bodyPr>
            <a:no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Akım taşıyan bir tel manyetik alan içinde bulunursa bu tel üzerinde bir kuvvet meydana gelir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05" y="1306243"/>
            <a:ext cx="5558467" cy="54074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872" y="2246824"/>
            <a:ext cx="5997202" cy="1190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5901872" y="4116009"/>
                <a:ext cx="46086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8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𝑖𝑙𝐵𝑠𝑖𝑛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872" y="4116009"/>
                <a:ext cx="460861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797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03" y="1399292"/>
            <a:ext cx="5833137" cy="500584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9943" y="365125"/>
            <a:ext cx="9485627" cy="868589"/>
          </a:xfrm>
        </p:spPr>
        <p:txBody>
          <a:bodyPr>
            <a:no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tel manyetik alan içerisinde hareket ettirilirse bu telin uçlarında bir gerilim indüklenir.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/>
              <p:cNvSpPr txBox="1"/>
              <p:nvPr/>
            </p:nvSpPr>
            <p:spPr>
              <a:xfrm>
                <a:off x="6151940" y="4952338"/>
                <a:ext cx="46086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𝑖𝑛𝑑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940" y="4952338"/>
                <a:ext cx="460861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940" y="2900545"/>
            <a:ext cx="6040060" cy="136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46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28171" y="0"/>
            <a:ext cx="8825011" cy="868589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Basit Yapılı Lineer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 Akım 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Makinası Örneği </a:t>
            </a:r>
            <a:endParaRPr lang="tr-TR" sz="3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60" y="1045030"/>
            <a:ext cx="6800616" cy="32076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268" y="667657"/>
            <a:ext cx="4288971" cy="600977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70" y="4429126"/>
            <a:ext cx="3535663" cy="147818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483" y="4129019"/>
            <a:ext cx="2692472" cy="10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11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28171" y="0"/>
            <a:ext cx="11335657" cy="868589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Basit Yapılı Lineer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 Akım 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Makinası Örneği </a:t>
            </a:r>
            <a:endParaRPr lang="tr-TR" sz="32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868589"/>
            <a:ext cx="7027850" cy="2544082"/>
          </a:xfrm>
          <a:prstGeom prst="rect">
            <a:avLst/>
          </a:prstGeom>
        </p:spPr>
      </p:pic>
      <p:grpSp>
        <p:nvGrpSpPr>
          <p:cNvPr id="13" name="Grup 12"/>
          <p:cNvGrpSpPr/>
          <p:nvPr/>
        </p:nvGrpSpPr>
        <p:grpSpPr>
          <a:xfrm>
            <a:off x="428171" y="3451506"/>
            <a:ext cx="9818915" cy="3297635"/>
            <a:chOff x="428171" y="3451506"/>
            <a:chExt cx="9818915" cy="3297635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 rotWithShape="1">
            <a:blip r:embed="rId3"/>
            <a:srcRect t="8036"/>
            <a:stretch/>
          </p:blipFill>
          <p:spPr>
            <a:xfrm>
              <a:off x="428171" y="3645511"/>
              <a:ext cx="5069290" cy="3103630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 noChangeAspect="1"/>
            </p:cNvPicPr>
            <p:nvPr/>
          </p:nvPicPr>
          <p:blipFill rotWithShape="1">
            <a:blip r:embed="rId4"/>
            <a:srcRect b="4254"/>
            <a:stretch/>
          </p:blipFill>
          <p:spPr>
            <a:xfrm>
              <a:off x="5822370" y="3560795"/>
              <a:ext cx="4424716" cy="3173833"/>
            </a:xfrm>
            <a:prstGeom prst="rect">
              <a:avLst/>
            </a:prstGeom>
          </p:spPr>
        </p:pic>
        <p:sp>
          <p:nvSpPr>
            <p:cNvPr id="10" name="Metin kutusu 9"/>
            <p:cNvSpPr txBox="1"/>
            <p:nvPr/>
          </p:nvSpPr>
          <p:spPr>
            <a:xfrm flipH="1">
              <a:off x="7985792" y="3526971"/>
              <a:ext cx="319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tr-TR" dirty="0"/>
            </a:p>
          </p:txBody>
        </p:sp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48034" y="3451506"/>
              <a:ext cx="445495" cy="38801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etin kutusu 13"/>
              <p:cNvSpPr txBox="1"/>
              <p:nvPr/>
            </p:nvSpPr>
            <p:spPr>
              <a:xfrm>
                <a:off x="3170545" y="3282273"/>
                <a:ext cx="26518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𝑚𝑜𝑡𝑜𝑟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4" name="Metin kutus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545" y="3282273"/>
                <a:ext cx="265182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444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28171" y="0"/>
            <a:ext cx="11335657" cy="868589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Basit Yapılı Lineer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 Akım 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Makinası Örneği </a:t>
            </a:r>
            <a:endParaRPr lang="tr-TR" sz="32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86" y="665389"/>
            <a:ext cx="6794727" cy="2516155"/>
          </a:xfrm>
          <a:prstGeom prst="rect">
            <a:avLst/>
          </a:prstGeom>
        </p:spPr>
      </p:pic>
      <p:grpSp>
        <p:nvGrpSpPr>
          <p:cNvPr id="12" name="Grup 11"/>
          <p:cNvGrpSpPr/>
          <p:nvPr/>
        </p:nvGrpSpPr>
        <p:grpSpPr>
          <a:xfrm>
            <a:off x="428171" y="2969733"/>
            <a:ext cx="9541398" cy="3601611"/>
            <a:chOff x="428171" y="2969733"/>
            <a:chExt cx="9541398" cy="36016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Metin kutusu 8"/>
                <p:cNvSpPr txBox="1"/>
                <p:nvPr/>
              </p:nvSpPr>
              <p:spPr>
                <a:xfrm>
                  <a:off x="3576945" y="2969733"/>
                  <a:ext cx="265182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𝑔𝑒𝑛𝑒𝑟𝑎𝑡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ö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9" name="Metin kutusu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6945" y="2969733"/>
                  <a:ext cx="2651826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171" y="3492953"/>
              <a:ext cx="4548253" cy="3078391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1649" y="3317541"/>
              <a:ext cx="4757920" cy="3253803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17980" y="3298947"/>
              <a:ext cx="445495" cy="388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5368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28171" y="0"/>
            <a:ext cx="11335657" cy="868589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endParaRPr lang="tr-TR" sz="3200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319314" y="868589"/>
            <a:ext cx="11019971" cy="2685143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Machinery Fundamentals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Stephen J. Chapman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Electromechanical Energy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</a:t>
            </a:r>
            <a:r>
              <a:rPr 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Jacek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F.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Gieras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Machines with MATLAB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Turan Gönen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1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3</a:t>
            </a:fld>
            <a:endParaRPr lang="en-US"/>
          </a:p>
        </p:txBody>
      </p:sp>
      <p:grpSp>
        <p:nvGrpSpPr>
          <p:cNvPr id="18" name="Grup 17"/>
          <p:cNvGrpSpPr/>
          <p:nvPr/>
        </p:nvGrpSpPr>
        <p:grpSpPr>
          <a:xfrm>
            <a:off x="0" y="395784"/>
            <a:ext cx="11353800" cy="6325691"/>
            <a:chOff x="0" y="395784"/>
            <a:chExt cx="11353800" cy="6325691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 rotWithShape="1">
            <a:blip r:embed="rId3"/>
            <a:srcRect l="47793" t="31506"/>
            <a:stretch/>
          </p:blipFill>
          <p:spPr>
            <a:xfrm>
              <a:off x="0" y="4527261"/>
              <a:ext cx="3712172" cy="832794"/>
            </a:xfrm>
            <a:prstGeom prst="rect">
              <a:avLst/>
            </a:prstGeom>
          </p:spPr>
        </p:pic>
        <p:grpSp>
          <p:nvGrpSpPr>
            <p:cNvPr id="15" name="Grup 14"/>
            <p:cNvGrpSpPr/>
            <p:nvPr/>
          </p:nvGrpSpPr>
          <p:grpSpPr>
            <a:xfrm>
              <a:off x="218363" y="395784"/>
              <a:ext cx="11135437" cy="4295253"/>
              <a:chOff x="218363" y="395784"/>
              <a:chExt cx="11135437" cy="4295253"/>
            </a:xfrm>
          </p:grpSpPr>
          <p:grpSp>
            <p:nvGrpSpPr>
              <p:cNvPr id="14" name="Grup 13"/>
              <p:cNvGrpSpPr/>
              <p:nvPr/>
            </p:nvGrpSpPr>
            <p:grpSpPr>
              <a:xfrm>
                <a:off x="218363" y="395784"/>
                <a:ext cx="9472685" cy="3855313"/>
                <a:chOff x="218363" y="395784"/>
                <a:chExt cx="9472685" cy="3855313"/>
              </a:xfrm>
            </p:grpSpPr>
            <p:pic>
              <p:nvPicPr>
                <p:cNvPr id="6" name="Resim 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8506"/>
                <a:stretch/>
              </p:blipFill>
              <p:spPr>
                <a:xfrm>
                  <a:off x="218363" y="395784"/>
                  <a:ext cx="5447897" cy="859808"/>
                </a:xfrm>
                <a:prstGeom prst="rect">
                  <a:avLst/>
                </a:prstGeom>
              </p:spPr>
            </p:pic>
            <p:grpSp>
              <p:nvGrpSpPr>
                <p:cNvPr id="13" name="Grup 12"/>
                <p:cNvGrpSpPr/>
                <p:nvPr/>
              </p:nvGrpSpPr>
              <p:grpSpPr>
                <a:xfrm>
                  <a:off x="218363" y="1633319"/>
                  <a:ext cx="3162374" cy="2617778"/>
                  <a:chOff x="218363" y="1633319"/>
                  <a:chExt cx="3162374" cy="2617778"/>
                </a:xfrm>
              </p:grpSpPr>
              <p:pic>
                <p:nvPicPr>
                  <p:cNvPr id="7" name="Resim 6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18363" y="1633319"/>
                    <a:ext cx="2246431" cy="345605"/>
                  </a:xfrm>
                  <a:prstGeom prst="rect">
                    <a:avLst/>
                  </a:prstGeom>
                </p:spPr>
              </p:pic>
              <p:pic>
                <p:nvPicPr>
                  <p:cNvPr id="8" name="Resim 7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48851" y="2268643"/>
                    <a:ext cx="1831886" cy="198245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" name="Resim 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15752" y="2104235"/>
                  <a:ext cx="3075296" cy="2042796"/>
                </a:xfrm>
                <a:prstGeom prst="rect">
                  <a:avLst/>
                </a:prstGeom>
              </p:spPr>
            </p:pic>
          </p:grpSp>
          <p:pic>
            <p:nvPicPr>
              <p:cNvPr id="11" name="Resim 1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51808" y="4190833"/>
                <a:ext cx="4901992" cy="500204"/>
              </a:xfrm>
              <a:prstGeom prst="rect">
                <a:avLst/>
              </a:prstGeom>
            </p:spPr>
          </p:pic>
          <p:pic>
            <p:nvPicPr>
              <p:cNvPr id="9" name="Resim 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8363" y="4204481"/>
                <a:ext cx="6223520" cy="449400"/>
              </a:xfrm>
              <a:prstGeom prst="rect">
                <a:avLst/>
              </a:prstGeom>
            </p:spPr>
          </p:pic>
        </p:grpSp>
        <p:pic>
          <p:nvPicPr>
            <p:cNvPr id="17" name="Resim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5393" y="5264148"/>
              <a:ext cx="9775091" cy="1457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69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36" y="2637522"/>
            <a:ext cx="7370515" cy="822151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4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t="4861" b="5882"/>
          <a:stretch/>
        </p:blipFill>
        <p:spPr>
          <a:xfrm>
            <a:off x="328398" y="272870"/>
            <a:ext cx="2264676" cy="25646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080" y="622803"/>
            <a:ext cx="2405840" cy="205061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75" y="3459673"/>
            <a:ext cx="2668522" cy="48181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75" y="3937778"/>
            <a:ext cx="10318431" cy="2862917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5036024" y="402929"/>
            <a:ext cx="2697888" cy="22345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2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5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72" y="716221"/>
            <a:ext cx="5541403" cy="51207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72" y="1433015"/>
            <a:ext cx="2851217" cy="260328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72" y="4130894"/>
            <a:ext cx="3746975" cy="40016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701" y="1707337"/>
            <a:ext cx="2078534" cy="218027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372" y="5109094"/>
            <a:ext cx="10860571" cy="5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2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6</a:t>
            </a:fld>
            <a:endParaRPr lang="en-US"/>
          </a:p>
        </p:txBody>
      </p:sp>
      <p:grpSp>
        <p:nvGrpSpPr>
          <p:cNvPr id="9" name="Grup 8"/>
          <p:cNvGrpSpPr/>
          <p:nvPr/>
        </p:nvGrpSpPr>
        <p:grpSpPr>
          <a:xfrm>
            <a:off x="627793" y="265886"/>
            <a:ext cx="9198591" cy="6373701"/>
            <a:chOff x="272955" y="388718"/>
            <a:chExt cx="8337645" cy="6373701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042" y="388718"/>
              <a:ext cx="7858979" cy="1717653"/>
            </a:xfrm>
            <a:prstGeom prst="rect">
              <a:avLst/>
            </a:prstGeom>
          </p:spPr>
        </p:pic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955" y="1921922"/>
              <a:ext cx="8337645" cy="4840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848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up 7"/>
          <p:cNvGrpSpPr/>
          <p:nvPr/>
        </p:nvGrpSpPr>
        <p:grpSpPr>
          <a:xfrm>
            <a:off x="114869" y="382141"/>
            <a:ext cx="9711519" cy="5745705"/>
            <a:chOff x="114869" y="382141"/>
            <a:chExt cx="9711519" cy="5745705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 rotWithShape="1">
            <a:blip r:embed="rId2"/>
            <a:srcRect r="5054"/>
            <a:stretch/>
          </p:blipFill>
          <p:spPr>
            <a:xfrm>
              <a:off x="114869" y="382141"/>
              <a:ext cx="9711519" cy="3020214"/>
            </a:xfrm>
            <a:prstGeom prst="rect">
              <a:avLst/>
            </a:prstGeom>
            <a:noFill/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74" y="3524468"/>
              <a:ext cx="8963905" cy="26033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88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8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18" y="485794"/>
            <a:ext cx="3576520" cy="38766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6" y="1915758"/>
            <a:ext cx="5004446" cy="339829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/>
          <a:srcRect r="3757"/>
          <a:stretch/>
        </p:blipFill>
        <p:spPr>
          <a:xfrm>
            <a:off x="5135802" y="430948"/>
            <a:ext cx="4690587" cy="565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4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ORHAN KAPLAN  https://avesis.gazi.edu.tr/okaplan 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801C-9FE9-4F4B-89A8-DC1E8796EC66}" type="slidenum">
              <a:rPr lang="en-US" smtClean="0"/>
              <a:t>9</a:t>
            </a:fld>
            <a:endParaRPr lang="en-US"/>
          </a:p>
        </p:txBody>
      </p:sp>
      <p:grpSp>
        <p:nvGrpSpPr>
          <p:cNvPr id="23" name="Grup 22"/>
          <p:cNvGrpSpPr/>
          <p:nvPr/>
        </p:nvGrpSpPr>
        <p:grpSpPr>
          <a:xfrm>
            <a:off x="235790" y="517522"/>
            <a:ext cx="11815183" cy="6232421"/>
            <a:chOff x="235790" y="517522"/>
            <a:chExt cx="11985861" cy="6232421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346" y="517522"/>
              <a:ext cx="5190287" cy="492411"/>
            </a:xfrm>
            <a:prstGeom prst="rect">
              <a:avLst/>
            </a:prstGeom>
          </p:spPr>
        </p:pic>
        <p:grpSp>
          <p:nvGrpSpPr>
            <p:cNvPr id="22" name="Grup 21"/>
            <p:cNvGrpSpPr/>
            <p:nvPr/>
          </p:nvGrpSpPr>
          <p:grpSpPr>
            <a:xfrm>
              <a:off x="235790" y="900751"/>
              <a:ext cx="11985861" cy="5849192"/>
              <a:chOff x="235790" y="900751"/>
              <a:chExt cx="11985861" cy="5849192"/>
            </a:xfrm>
          </p:grpSpPr>
          <p:pic>
            <p:nvPicPr>
              <p:cNvPr id="11" name="Resim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724" y="4504617"/>
                <a:ext cx="2841564" cy="1894375"/>
              </a:xfrm>
              <a:prstGeom prst="rect">
                <a:avLst/>
              </a:prstGeom>
            </p:spPr>
          </p:pic>
          <p:grpSp>
            <p:nvGrpSpPr>
              <p:cNvPr id="21" name="Grup 20"/>
              <p:cNvGrpSpPr/>
              <p:nvPr/>
            </p:nvGrpSpPr>
            <p:grpSpPr>
              <a:xfrm>
                <a:off x="235790" y="900751"/>
                <a:ext cx="11985861" cy="4012270"/>
                <a:chOff x="235790" y="900751"/>
                <a:chExt cx="11985861" cy="4012270"/>
              </a:xfrm>
            </p:grpSpPr>
            <p:pic>
              <p:nvPicPr>
                <p:cNvPr id="8" name="Resim 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5790" y="3929186"/>
                  <a:ext cx="4318442" cy="400073"/>
                </a:xfrm>
                <a:prstGeom prst="rect">
                  <a:avLst/>
                </a:prstGeom>
              </p:spPr>
            </p:pic>
            <p:pic>
              <p:nvPicPr>
                <p:cNvPr id="15" name="Resim 1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12569" y="3860648"/>
                  <a:ext cx="4954814" cy="798275"/>
                </a:xfrm>
                <a:prstGeom prst="rect">
                  <a:avLst/>
                </a:prstGeom>
              </p:spPr>
            </p:pic>
            <p:grpSp>
              <p:nvGrpSpPr>
                <p:cNvPr id="20" name="Grup 19"/>
                <p:cNvGrpSpPr/>
                <p:nvPr/>
              </p:nvGrpSpPr>
              <p:grpSpPr>
                <a:xfrm>
                  <a:off x="235790" y="900751"/>
                  <a:ext cx="11985861" cy="4012270"/>
                  <a:chOff x="235790" y="900751"/>
                  <a:chExt cx="11985861" cy="4012270"/>
                </a:xfrm>
              </p:grpSpPr>
              <p:pic>
                <p:nvPicPr>
                  <p:cNvPr id="6" name="Resim 5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r="4523"/>
                  <a:stretch/>
                </p:blipFill>
                <p:spPr>
                  <a:xfrm>
                    <a:off x="235790" y="1001511"/>
                    <a:ext cx="3308077" cy="3019117"/>
                  </a:xfrm>
                  <a:prstGeom prst="rect">
                    <a:avLst/>
                  </a:prstGeom>
                </p:spPr>
              </p:pic>
              <p:pic>
                <p:nvPicPr>
                  <p:cNvPr id="9" name="Resim 8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065305" y="2739695"/>
                    <a:ext cx="2156346" cy="2173326"/>
                  </a:xfrm>
                  <a:prstGeom prst="rect">
                    <a:avLst/>
                  </a:prstGeom>
                </p:spPr>
              </p:pic>
              <p:pic>
                <p:nvPicPr>
                  <p:cNvPr id="10" name="Resim 9"/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l="3263" r="2583"/>
                  <a:stretch/>
                </p:blipFill>
                <p:spPr>
                  <a:xfrm>
                    <a:off x="3947045" y="900751"/>
                    <a:ext cx="5888592" cy="3045279"/>
                  </a:xfrm>
                  <a:prstGeom prst="rect">
                    <a:avLst/>
                  </a:prstGeom>
                </p:spPr>
              </p:pic>
              <p:cxnSp>
                <p:nvCxnSpPr>
                  <p:cNvPr id="13" name="Düz Ok Bağlayıcısı 12"/>
                  <p:cNvCxnSpPr/>
                  <p:nvPr/>
                </p:nvCxnSpPr>
                <p:spPr>
                  <a:xfrm>
                    <a:off x="9621672" y="2251881"/>
                    <a:ext cx="968991" cy="682388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Düz Ok Bağlayıcısı 13"/>
                  <p:cNvCxnSpPr/>
                  <p:nvPr/>
                </p:nvCxnSpPr>
                <p:spPr>
                  <a:xfrm>
                    <a:off x="9497704" y="3143970"/>
                    <a:ext cx="968991" cy="682388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Sağ Ok 15"/>
                  <p:cNvSpPr/>
                  <p:nvPr/>
                </p:nvSpPr>
                <p:spPr>
                  <a:xfrm>
                    <a:off x="3252928" y="2349048"/>
                    <a:ext cx="518615" cy="324041"/>
                  </a:xfrm>
                  <a:prstGeom prst="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18" name="Resim 1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21925" y="5393545"/>
                <a:ext cx="2897876" cy="579576"/>
              </a:xfrm>
              <a:prstGeom prst="rect">
                <a:avLst/>
              </a:prstGeom>
            </p:spPr>
          </p:pic>
          <p:pic>
            <p:nvPicPr>
              <p:cNvPr id="19" name="Resim 1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89976" y="4658923"/>
                <a:ext cx="1940466" cy="20910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49947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539</Words>
  <Application>Microsoft Office PowerPoint</Application>
  <PresentationFormat>Geniş ekran</PresentationFormat>
  <Paragraphs>78</Paragraphs>
  <Slides>29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Office Teması</vt:lpstr>
      <vt:lpstr>ELEKTRİK MAKİNALARI I</vt:lpstr>
      <vt:lpstr>ELEKTRO MANYETİZMA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Ferromanyetik nüvede meydana gelen kayıplar</vt:lpstr>
      <vt:lpstr>PowerPoint Sunusu</vt:lpstr>
      <vt:lpstr>Zamanla değişen bir manyetik alan bir bobin içinden geçerse bu bobinde bir gerilim indükler.  </vt:lpstr>
      <vt:lpstr>PowerPoint Sunusu</vt:lpstr>
      <vt:lpstr>Akım taşıyan bir tel manyetik alan içinde bulunursa bu tel üzerinde bir kuvvet meydana gelir.  </vt:lpstr>
      <vt:lpstr>Bir tel manyetik alan içerisinde hareket ettirilirse bu telin uçlarında bir gerilim indüklenir.</vt:lpstr>
      <vt:lpstr>Basit Yapılı Lineer Doğru Akım Makinası Örneği </vt:lpstr>
      <vt:lpstr>Basit Yapılı Lineer Doğru Akım Makinası Örneği </vt:lpstr>
      <vt:lpstr>Basit Yapılı Lineer Doğru Akım Makinası Örneği 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okaplan</dc:creator>
  <cp:lastModifiedBy>okaplan</cp:lastModifiedBy>
  <cp:revision>23</cp:revision>
  <dcterms:created xsi:type="dcterms:W3CDTF">2022-09-30T05:17:22Z</dcterms:created>
  <dcterms:modified xsi:type="dcterms:W3CDTF">2022-10-10T05:31:23Z</dcterms:modified>
</cp:coreProperties>
</file>