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61" r:id="rId6"/>
    <p:sldId id="262" r:id="rId7"/>
    <p:sldId id="263" r:id="rId8"/>
    <p:sldId id="273"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527C14D-8E35-423F-81AE-6B9434733B7A}"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271562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527C14D-8E35-423F-81AE-6B9434733B7A}"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11465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527C14D-8E35-423F-81AE-6B9434733B7A}"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34B76A-CF22-4D06-A760-6C87AC5724A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1714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527C14D-8E35-423F-81AE-6B9434733B7A}"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301107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527C14D-8E35-423F-81AE-6B9434733B7A}"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34B76A-CF22-4D06-A760-6C87AC5724A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482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527C14D-8E35-423F-81AE-6B9434733B7A}"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3002668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527C14D-8E35-423F-81AE-6B9434733B7A}"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192047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527C14D-8E35-423F-81AE-6B9434733B7A}"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65570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527C14D-8E35-423F-81AE-6B9434733B7A}"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148393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527C14D-8E35-423F-81AE-6B9434733B7A}"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291205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27C14D-8E35-423F-81AE-6B9434733B7A}"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168658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527C14D-8E35-423F-81AE-6B9434733B7A}" type="datetimeFigureOut">
              <a:rPr lang="tr-TR" smtClean="0"/>
              <a:t>5.10.2021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16802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527C14D-8E35-423F-81AE-6B9434733B7A}" type="datetimeFigureOut">
              <a:rPr lang="tr-TR" smtClean="0"/>
              <a:t>5.10.2021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149342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7C14D-8E35-423F-81AE-6B9434733B7A}" type="datetimeFigureOut">
              <a:rPr lang="tr-TR" smtClean="0"/>
              <a:t>5.10.2021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223030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527C14D-8E35-423F-81AE-6B9434733B7A}"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262609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527C14D-8E35-423F-81AE-6B9434733B7A}"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34B76A-CF22-4D06-A760-6C87AC5724A3}" type="slidenum">
              <a:rPr lang="tr-TR" smtClean="0"/>
              <a:t>‹#›</a:t>
            </a:fld>
            <a:endParaRPr lang="tr-TR"/>
          </a:p>
        </p:txBody>
      </p:sp>
    </p:spTree>
    <p:extLst>
      <p:ext uri="{BB962C8B-B14F-4D97-AF65-F5344CB8AC3E}">
        <p14:creationId xmlns:p14="http://schemas.microsoft.com/office/powerpoint/2010/main" val="191157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527C14D-8E35-423F-81AE-6B9434733B7A}" type="datetimeFigureOut">
              <a:rPr lang="tr-TR" smtClean="0"/>
              <a:t>5.10.2021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034B76A-CF22-4D06-A760-6C87AC5724A3}" type="slidenum">
              <a:rPr lang="tr-TR" smtClean="0"/>
              <a:t>‹#›</a:t>
            </a:fld>
            <a:endParaRPr lang="tr-TR"/>
          </a:p>
        </p:txBody>
      </p:sp>
    </p:spTree>
    <p:extLst>
      <p:ext uri="{BB962C8B-B14F-4D97-AF65-F5344CB8AC3E}">
        <p14:creationId xmlns:p14="http://schemas.microsoft.com/office/powerpoint/2010/main" val="6526391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70101" y="1181100"/>
            <a:ext cx="8915399" cy="2262781"/>
          </a:xfrm>
        </p:spPr>
        <p:txBody>
          <a:bodyPr>
            <a:normAutofit fontScale="90000"/>
          </a:bodyPr>
          <a:lstStyle/>
          <a:p>
            <a:pPr algn="ctr"/>
            <a:r>
              <a:rPr lang="tr-TR" dirty="0" smtClean="0"/>
              <a:t>EE-107</a:t>
            </a:r>
            <a:br>
              <a:rPr lang="tr-TR" dirty="0" smtClean="0"/>
            </a:br>
            <a:r>
              <a:rPr lang="tr-TR" dirty="0"/>
              <a:t>BİLGİSAYAR </a:t>
            </a:r>
            <a:r>
              <a:rPr lang="tr-TR" dirty="0" smtClean="0"/>
              <a:t>PROGRAMLAMA</a:t>
            </a:r>
            <a:endParaRPr lang="tr-TR" dirty="0"/>
          </a:p>
        </p:txBody>
      </p:sp>
      <p:sp>
        <p:nvSpPr>
          <p:cNvPr id="3" name="Alt Başlık 2"/>
          <p:cNvSpPr>
            <a:spLocks noGrp="1"/>
          </p:cNvSpPr>
          <p:nvPr>
            <p:ph type="subTitle" idx="1"/>
          </p:nvPr>
        </p:nvSpPr>
        <p:spPr>
          <a:xfrm>
            <a:off x="1841500" y="3893619"/>
            <a:ext cx="9144000" cy="3164523"/>
          </a:xfrm>
        </p:spPr>
        <p:txBody>
          <a:bodyPr>
            <a:normAutofit/>
          </a:bodyPr>
          <a:lstStyle/>
          <a:p>
            <a:pPr algn="ctr"/>
            <a:endParaRPr lang="tr-TR" dirty="0" smtClean="0"/>
          </a:p>
          <a:p>
            <a:pPr algn="ctr"/>
            <a:r>
              <a:rPr lang="tr-TR" dirty="0" smtClean="0"/>
              <a:t>2+1 (T+U)</a:t>
            </a:r>
          </a:p>
          <a:p>
            <a:pPr algn="ctr"/>
            <a:r>
              <a:rPr lang="tr-TR" smtClean="0"/>
              <a:t>5 </a:t>
            </a:r>
            <a:r>
              <a:rPr lang="tr-TR" dirty="0" smtClean="0"/>
              <a:t>AKTS</a:t>
            </a:r>
          </a:p>
          <a:p>
            <a:pPr algn="ctr"/>
            <a:r>
              <a:rPr lang="tr-TR" dirty="0" smtClean="0"/>
              <a:t> </a:t>
            </a:r>
            <a:r>
              <a:rPr lang="tr-TR" dirty="0"/>
              <a:t>GAZİ ÜNİVERSİTESİ TEKNOLOJİ FAKÜLTESİ </a:t>
            </a:r>
            <a:endParaRPr lang="tr-TR" dirty="0" smtClean="0"/>
          </a:p>
          <a:p>
            <a:pPr algn="ctr"/>
            <a:r>
              <a:rPr lang="tr-TR" dirty="0" smtClean="0"/>
              <a:t>ELEKTRİK ELEKTRONİK </a:t>
            </a:r>
            <a:r>
              <a:rPr lang="tr-TR" dirty="0"/>
              <a:t>MÜHENDİSLİĞİ BÖLÜMÜ </a:t>
            </a:r>
            <a:endParaRPr lang="tr-TR" dirty="0" smtClean="0"/>
          </a:p>
          <a:p>
            <a:pPr algn="ctr"/>
            <a:endParaRPr lang="tr-TR" dirty="0" smtClean="0"/>
          </a:p>
          <a:p>
            <a:pPr algn="ctr"/>
            <a:r>
              <a:rPr lang="tr-TR" dirty="0" smtClean="0"/>
              <a:t>DR ÖĞRETİM ÜYESİ MERAL ÖZARSLAN YATAK</a:t>
            </a:r>
            <a:endParaRPr lang="tr-TR" dirty="0"/>
          </a:p>
        </p:txBody>
      </p:sp>
    </p:spTree>
    <p:extLst>
      <p:ext uri="{BB962C8B-B14F-4D97-AF65-F5344CB8AC3E}">
        <p14:creationId xmlns:p14="http://schemas.microsoft.com/office/powerpoint/2010/main" val="59445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11729" y="555171"/>
            <a:ext cx="10613571" cy="5697992"/>
          </a:xfrm>
        </p:spPr>
        <p:txBody>
          <a:bodyPr>
            <a:normAutofit/>
          </a:bodyPr>
          <a:lstStyle/>
          <a:p>
            <a:r>
              <a:rPr lang="tr-TR" sz="2200" dirty="0"/>
              <a:t>Makine dilinde program yazılması ve hata takibi çok zor olduğu için komutların kısaltmalarla (</a:t>
            </a:r>
            <a:r>
              <a:rPr lang="tr-TR" sz="2200" dirty="0" err="1"/>
              <a:t>mnemonic</a:t>
            </a:r>
            <a:r>
              <a:rPr lang="tr-TR" sz="2200" dirty="0"/>
              <a:t>) ifade edilebildiği bir dil geliştirilmiştir. Bu dil </a:t>
            </a:r>
            <a:r>
              <a:rPr lang="tr-TR" sz="2200" b="1" dirty="0" err="1"/>
              <a:t>assembly</a:t>
            </a:r>
            <a:r>
              <a:rPr lang="tr-TR" sz="2200" b="1" dirty="0"/>
              <a:t> dili</a:t>
            </a:r>
            <a:r>
              <a:rPr lang="tr-TR" sz="2200" dirty="0"/>
              <a:t>dir</a:t>
            </a:r>
            <a:r>
              <a:rPr lang="tr-TR" sz="2200" dirty="0" smtClean="0"/>
              <a:t>.</a:t>
            </a:r>
          </a:p>
          <a:p>
            <a:r>
              <a:rPr lang="tr-TR" sz="2200" dirty="0" smtClean="0"/>
              <a:t>Assembly </a:t>
            </a:r>
            <a:r>
              <a:rPr lang="tr-TR" sz="2200" dirty="0"/>
              <a:t>dilinde yazılan programlar </a:t>
            </a:r>
            <a:r>
              <a:rPr lang="tr-TR" sz="2200" b="1" dirty="0" err="1"/>
              <a:t>assembler</a:t>
            </a:r>
            <a:r>
              <a:rPr lang="tr-TR" sz="2200" b="1" dirty="0"/>
              <a:t> </a:t>
            </a:r>
            <a:r>
              <a:rPr lang="tr-TR" sz="2200" dirty="0"/>
              <a:t>adı verilen dönüştürücü programlarla makine diline dönüştürülür. </a:t>
            </a:r>
            <a:endParaRPr lang="tr-TR" sz="2200" dirty="0" smtClean="0"/>
          </a:p>
          <a:p>
            <a:r>
              <a:rPr lang="tr-TR" sz="2200" dirty="0" smtClean="0"/>
              <a:t>Makine </a:t>
            </a:r>
            <a:r>
              <a:rPr lang="tr-TR" sz="2200" dirty="0"/>
              <a:t>diline göre daha anlaşılır ve kolay olan </a:t>
            </a:r>
            <a:r>
              <a:rPr lang="tr-TR" sz="2200" dirty="0" err="1"/>
              <a:t>assembly</a:t>
            </a:r>
            <a:r>
              <a:rPr lang="tr-TR" sz="2200" dirty="0"/>
              <a:t> dilinde de program yazmak çok kolay değildir. </a:t>
            </a:r>
            <a:r>
              <a:rPr lang="tr-TR" sz="2200" dirty="0" smtClean="0"/>
              <a:t>Örnek </a:t>
            </a:r>
            <a:r>
              <a:rPr lang="tr-TR" sz="2200" dirty="0"/>
              <a:t>olarak verilen 4 satırlık programın </a:t>
            </a:r>
            <a:r>
              <a:rPr lang="tr-TR" sz="2200" dirty="0" err="1"/>
              <a:t>assembly</a:t>
            </a:r>
            <a:r>
              <a:rPr lang="tr-TR" sz="2200" dirty="0"/>
              <a:t> dilinde yazılmış hali aşağıdadır. </a:t>
            </a:r>
          </a:p>
        </p:txBody>
      </p:sp>
      <p:sp>
        <p:nvSpPr>
          <p:cNvPr id="5" name="Dikdörtgen 4"/>
          <p:cNvSpPr/>
          <p:nvPr/>
        </p:nvSpPr>
        <p:spPr>
          <a:xfrm>
            <a:off x="1917701" y="3808029"/>
            <a:ext cx="6096000" cy="1200329"/>
          </a:xfrm>
          <a:prstGeom prst="rect">
            <a:avLst/>
          </a:prstGeom>
        </p:spPr>
        <p:txBody>
          <a:bodyPr>
            <a:spAutoFit/>
          </a:bodyPr>
          <a:lstStyle/>
          <a:p>
            <a:r>
              <a:rPr lang="it-IT" dirty="0"/>
              <a:t>1. MOV A, ACC</a:t>
            </a:r>
          </a:p>
          <a:p>
            <a:r>
              <a:rPr lang="it-IT" dirty="0"/>
              <a:t>2. MUL B, ACC</a:t>
            </a:r>
          </a:p>
          <a:p>
            <a:r>
              <a:rPr lang="it-IT" dirty="0"/>
              <a:t>3. ADD C, ACC</a:t>
            </a:r>
          </a:p>
          <a:p>
            <a:r>
              <a:rPr lang="it-IT" dirty="0"/>
              <a:t>4. STO ACC, X</a:t>
            </a:r>
          </a:p>
        </p:txBody>
      </p:sp>
      <p:sp>
        <p:nvSpPr>
          <p:cNvPr id="4" name="Dikdörtgen 3"/>
          <p:cNvSpPr/>
          <p:nvPr/>
        </p:nvSpPr>
        <p:spPr>
          <a:xfrm>
            <a:off x="5067300" y="3808030"/>
            <a:ext cx="6096000" cy="1200329"/>
          </a:xfrm>
          <a:prstGeom prst="rect">
            <a:avLst/>
          </a:prstGeom>
        </p:spPr>
        <p:txBody>
          <a:bodyPr>
            <a:spAutoFit/>
          </a:bodyPr>
          <a:lstStyle/>
          <a:p>
            <a:r>
              <a:rPr lang="tr-TR" dirty="0"/>
              <a:t>1. 00010000000000000000010000000000</a:t>
            </a:r>
          </a:p>
          <a:p>
            <a:r>
              <a:rPr lang="tr-TR" dirty="0"/>
              <a:t>2. 00100100000000000000010000000001</a:t>
            </a:r>
          </a:p>
          <a:p>
            <a:r>
              <a:rPr lang="tr-TR" dirty="0"/>
              <a:t>3. 00100011000000000000010000000010</a:t>
            </a:r>
          </a:p>
          <a:p>
            <a:r>
              <a:rPr lang="tr-TR" dirty="0"/>
              <a:t>4. 00010001000000000000010000000011</a:t>
            </a:r>
          </a:p>
        </p:txBody>
      </p:sp>
      <p:sp>
        <p:nvSpPr>
          <p:cNvPr id="2" name="Metin kutusu 1"/>
          <p:cNvSpPr txBox="1"/>
          <p:nvPr/>
        </p:nvSpPr>
        <p:spPr>
          <a:xfrm>
            <a:off x="2008513" y="5002768"/>
            <a:ext cx="1659429" cy="369332"/>
          </a:xfrm>
          <a:prstGeom prst="rect">
            <a:avLst/>
          </a:prstGeom>
          <a:noFill/>
        </p:spPr>
        <p:txBody>
          <a:bodyPr wrap="none" rtlCol="0">
            <a:spAutoFit/>
          </a:bodyPr>
          <a:lstStyle/>
          <a:p>
            <a:r>
              <a:rPr lang="tr-TR" b="1" dirty="0" smtClean="0"/>
              <a:t>Assembly Dili</a:t>
            </a:r>
            <a:endParaRPr lang="tr-TR" b="1" dirty="0"/>
          </a:p>
        </p:txBody>
      </p:sp>
      <p:sp>
        <p:nvSpPr>
          <p:cNvPr id="6" name="Metin kutusu 5"/>
          <p:cNvSpPr txBox="1"/>
          <p:nvPr/>
        </p:nvSpPr>
        <p:spPr>
          <a:xfrm>
            <a:off x="6587144" y="5002768"/>
            <a:ext cx="1415772" cy="369332"/>
          </a:xfrm>
          <a:prstGeom prst="rect">
            <a:avLst/>
          </a:prstGeom>
          <a:noFill/>
        </p:spPr>
        <p:txBody>
          <a:bodyPr wrap="none" rtlCol="0">
            <a:spAutoFit/>
          </a:bodyPr>
          <a:lstStyle/>
          <a:p>
            <a:r>
              <a:rPr lang="tr-TR" b="1" dirty="0" smtClean="0"/>
              <a:t>Makine Dili</a:t>
            </a:r>
            <a:endParaRPr lang="tr-TR" b="1" dirty="0"/>
          </a:p>
        </p:txBody>
      </p:sp>
    </p:spTree>
    <p:extLst>
      <p:ext uri="{BB962C8B-B14F-4D97-AF65-F5344CB8AC3E}">
        <p14:creationId xmlns:p14="http://schemas.microsoft.com/office/powerpoint/2010/main" val="281659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2850" y="231775"/>
            <a:ext cx="10515600" cy="4351338"/>
          </a:xfrm>
        </p:spPr>
        <p:txBody>
          <a:bodyPr/>
          <a:lstStyle/>
          <a:p>
            <a:r>
              <a:rPr lang="tr-TR" dirty="0" smtClean="0"/>
              <a:t>Buradaki komutlar </a:t>
            </a:r>
            <a:r>
              <a:rPr lang="tr-TR" dirty="0" err="1" smtClean="0"/>
              <a:t>mov</a:t>
            </a:r>
            <a:r>
              <a:rPr lang="tr-TR" dirty="0" smtClean="0"/>
              <a:t> (</a:t>
            </a:r>
            <a:r>
              <a:rPr lang="tr-TR" dirty="0" err="1" smtClean="0"/>
              <a:t>move</a:t>
            </a:r>
            <a:r>
              <a:rPr lang="tr-TR" dirty="0" smtClean="0"/>
              <a:t> : taşı), </a:t>
            </a:r>
            <a:r>
              <a:rPr lang="tr-TR" dirty="0" err="1" smtClean="0"/>
              <a:t>mul</a:t>
            </a:r>
            <a:r>
              <a:rPr lang="tr-TR" dirty="0" smtClean="0"/>
              <a:t> (</a:t>
            </a:r>
            <a:r>
              <a:rPr lang="tr-TR" dirty="0" err="1" smtClean="0"/>
              <a:t>multiply</a:t>
            </a:r>
            <a:r>
              <a:rPr lang="tr-TR" dirty="0" smtClean="0"/>
              <a:t> : çarp), </a:t>
            </a:r>
            <a:r>
              <a:rPr lang="tr-TR" dirty="0" err="1" smtClean="0"/>
              <a:t>add</a:t>
            </a:r>
            <a:r>
              <a:rPr lang="tr-TR" dirty="0" smtClean="0"/>
              <a:t> (</a:t>
            </a:r>
            <a:r>
              <a:rPr lang="tr-TR" dirty="0" err="1" smtClean="0"/>
              <a:t>add</a:t>
            </a:r>
            <a:r>
              <a:rPr lang="tr-TR" dirty="0" smtClean="0"/>
              <a:t> : ekle), </a:t>
            </a:r>
            <a:r>
              <a:rPr lang="tr-TR" dirty="0" err="1" smtClean="0"/>
              <a:t>sto</a:t>
            </a:r>
            <a:r>
              <a:rPr lang="tr-TR" dirty="0" smtClean="0"/>
              <a:t> (</a:t>
            </a:r>
            <a:r>
              <a:rPr lang="tr-TR" dirty="0" err="1" smtClean="0"/>
              <a:t>store</a:t>
            </a:r>
            <a:r>
              <a:rPr lang="tr-TR" dirty="0" smtClean="0"/>
              <a:t> : depola) şeklinde kısaltmalardır. </a:t>
            </a:r>
          </a:p>
          <a:p>
            <a:r>
              <a:rPr lang="tr-TR" dirty="0" smtClean="0"/>
              <a:t>Ekrana Elektronik yazdıran bir programın x86 </a:t>
            </a:r>
            <a:r>
              <a:rPr lang="tr-TR" dirty="0" err="1" smtClean="0"/>
              <a:t>assembly</a:t>
            </a:r>
            <a:r>
              <a:rPr lang="tr-TR" dirty="0" smtClean="0"/>
              <a:t> kodu aşağıda verilmiştir. </a:t>
            </a:r>
            <a:endParaRPr lang="tr-TR" dirty="0"/>
          </a:p>
        </p:txBody>
      </p:sp>
      <p:sp>
        <p:nvSpPr>
          <p:cNvPr id="4" name="Dikdörtgen 3"/>
          <p:cNvSpPr/>
          <p:nvPr/>
        </p:nvSpPr>
        <p:spPr>
          <a:xfrm>
            <a:off x="2730500" y="1330206"/>
            <a:ext cx="6096000" cy="5078313"/>
          </a:xfrm>
          <a:prstGeom prst="rect">
            <a:avLst/>
          </a:prstGeom>
          <a:ln>
            <a:solidFill>
              <a:schemeClr val="accent1"/>
            </a:solidFill>
          </a:ln>
        </p:spPr>
        <p:txBody>
          <a:bodyPr>
            <a:spAutoFit/>
          </a:bodyPr>
          <a:lstStyle/>
          <a:p>
            <a:r>
              <a:rPr lang="tr-TR" dirty="0" smtClean="0"/>
              <a:t>	</a:t>
            </a:r>
            <a:r>
              <a:rPr lang="tr-TR" dirty="0" smtClean="0">
                <a:latin typeface="SimSun" panose="02010600030101010101" pitchFamily="2" charset="-122"/>
                <a:ea typeface="SimSun" panose="02010600030101010101" pitchFamily="2" charset="-122"/>
                <a:cs typeface="Calibri" panose="020F0502020204030204" pitchFamily="34" charset="0"/>
              </a:rPr>
              <a:t>SECTION </a:t>
            </a:r>
            <a:r>
              <a:rPr lang="tr-TR" dirty="0">
                <a:latin typeface="SimSun" panose="02010600030101010101" pitchFamily="2" charset="-122"/>
                <a:ea typeface="SimSun" panose="02010600030101010101" pitchFamily="2" charset="-122"/>
                <a:cs typeface="Calibri" panose="020F0502020204030204" pitchFamily="34" charset="0"/>
              </a:rPr>
              <a:t>.data </a:t>
            </a:r>
            <a:endParaRPr lang="tr-TR" dirty="0" smtClean="0">
              <a:latin typeface="SimSun" panose="02010600030101010101" pitchFamily="2" charset="-122"/>
              <a:ea typeface="SimSun" panose="02010600030101010101" pitchFamily="2" charset="-122"/>
              <a:cs typeface="Calibri" panose="020F0502020204030204" pitchFamily="34" charset="0"/>
            </a:endParaRPr>
          </a:p>
          <a:p>
            <a:r>
              <a:rPr lang="tr-TR" dirty="0" err="1" smtClean="0">
                <a:latin typeface="SimSun" panose="02010600030101010101" pitchFamily="2" charset="-122"/>
                <a:ea typeface="SimSun" panose="02010600030101010101" pitchFamily="2" charset="-122"/>
                <a:cs typeface="Calibri" panose="020F0502020204030204" pitchFamily="34" charset="0"/>
              </a:rPr>
              <a:t>msg</a:t>
            </a:r>
            <a:r>
              <a:rPr lang="tr-TR" dirty="0" smtClean="0">
                <a:latin typeface="SimSun" panose="02010600030101010101" pitchFamily="2" charset="-122"/>
                <a:ea typeface="SimSun" panose="02010600030101010101" pitchFamily="2" charset="-122"/>
                <a:cs typeface="Calibri" panose="020F0502020204030204" pitchFamily="34" charset="0"/>
              </a:rPr>
              <a:t>:    </a:t>
            </a:r>
            <a:r>
              <a:rPr lang="tr-TR" dirty="0" err="1" smtClean="0">
                <a:latin typeface="SimSun" panose="02010600030101010101" pitchFamily="2" charset="-122"/>
                <a:ea typeface="SimSun" panose="02010600030101010101" pitchFamily="2" charset="-122"/>
                <a:cs typeface="Calibri" panose="020F0502020204030204" pitchFamily="34" charset="0"/>
              </a:rPr>
              <a:t>db</a:t>
            </a:r>
            <a:r>
              <a:rPr lang="tr-TR" dirty="0" smtClean="0">
                <a:latin typeface="SimSun" panose="02010600030101010101" pitchFamily="2" charset="-122"/>
                <a:ea typeface="SimSun" panose="02010600030101010101" pitchFamily="2" charset="-122"/>
                <a:cs typeface="Calibri" panose="020F0502020204030204" pitchFamily="34" charset="0"/>
              </a:rPr>
              <a:t> "Elektronik",</a:t>
            </a:r>
            <a:r>
              <a:rPr lang="tr-TR" dirty="0">
                <a:latin typeface="SimSun" panose="02010600030101010101" pitchFamily="2" charset="-122"/>
                <a:ea typeface="SimSun" panose="02010600030101010101" pitchFamily="2" charset="-122"/>
                <a:cs typeface="Calibri" panose="020F0502020204030204" pitchFamily="34" charset="0"/>
              </a:rPr>
              <a:t>10 </a:t>
            </a:r>
            <a:endParaRPr lang="tr-TR" dirty="0" smtClean="0">
              <a:latin typeface="SimSun" panose="02010600030101010101" pitchFamily="2" charset="-122"/>
              <a:ea typeface="SimSun" panose="02010600030101010101" pitchFamily="2" charset="-122"/>
              <a:cs typeface="Calibri" panose="020F0502020204030204" pitchFamily="34" charset="0"/>
            </a:endParaRPr>
          </a:p>
          <a:p>
            <a:r>
              <a:rPr lang="tr-TR" dirty="0" err="1" smtClean="0">
                <a:latin typeface="SimSun" panose="02010600030101010101" pitchFamily="2" charset="-122"/>
                <a:ea typeface="SimSun" panose="02010600030101010101" pitchFamily="2" charset="-122"/>
                <a:cs typeface="Calibri" panose="020F0502020204030204" pitchFamily="34" charset="0"/>
              </a:rPr>
              <a:t>len</a:t>
            </a:r>
            <a:r>
              <a:rPr lang="tr-TR" dirty="0" smtClean="0">
                <a:latin typeface="SimSun" panose="02010600030101010101" pitchFamily="2" charset="-122"/>
                <a:ea typeface="SimSun" panose="02010600030101010101" pitchFamily="2" charset="-122"/>
                <a:cs typeface="Calibri" panose="020F0502020204030204" pitchFamily="34" charset="0"/>
              </a:rPr>
              <a:t>:    </a:t>
            </a:r>
            <a:r>
              <a:rPr lang="tr-TR" dirty="0" err="1" smtClean="0">
                <a:latin typeface="SimSun" panose="02010600030101010101" pitchFamily="2" charset="-122"/>
                <a:ea typeface="SimSun" panose="02010600030101010101" pitchFamily="2" charset="-122"/>
                <a:cs typeface="Calibri" panose="020F0502020204030204" pitchFamily="34" charset="0"/>
              </a:rPr>
              <a:t>equ</a:t>
            </a:r>
            <a:r>
              <a:rPr lang="tr-TR" dirty="0" smtClean="0">
                <a:latin typeface="SimSun" panose="02010600030101010101" pitchFamily="2" charset="-122"/>
                <a:ea typeface="SimSun" panose="02010600030101010101" pitchFamily="2" charset="-122"/>
                <a:cs typeface="Calibri" panose="020F0502020204030204" pitchFamily="34" charset="0"/>
              </a:rPr>
              <a:t> </a:t>
            </a:r>
            <a:r>
              <a:rPr lang="tr-TR" dirty="0">
                <a:latin typeface="SimSun" panose="02010600030101010101" pitchFamily="2" charset="-122"/>
                <a:ea typeface="SimSun" panose="02010600030101010101" pitchFamily="2" charset="-122"/>
                <a:cs typeface="Calibri" panose="020F0502020204030204" pitchFamily="34" charset="0"/>
              </a:rPr>
              <a:t>$-</a:t>
            </a:r>
            <a:r>
              <a:rPr lang="tr-TR" dirty="0" err="1" smtClean="0">
                <a:latin typeface="SimSun" panose="02010600030101010101" pitchFamily="2" charset="-122"/>
                <a:ea typeface="SimSun" panose="02010600030101010101" pitchFamily="2" charset="-122"/>
                <a:cs typeface="Calibri" panose="020F0502020204030204" pitchFamily="34" charset="0"/>
              </a:rPr>
              <a:t>msg</a:t>
            </a:r>
            <a:endParaRPr lang="tr-TR" dirty="0" smtClean="0">
              <a:latin typeface="SimSun" panose="02010600030101010101" pitchFamily="2" charset="-122"/>
              <a:ea typeface="SimSun" panose="02010600030101010101" pitchFamily="2" charset="-122"/>
              <a:cs typeface="Calibri" panose="020F0502020204030204" pitchFamily="34" charset="0"/>
            </a:endParaRPr>
          </a:p>
          <a:p>
            <a:endParaRPr lang="tr-TR" dirty="0">
              <a:latin typeface="SimSun" panose="02010600030101010101" pitchFamily="2" charset="-122"/>
              <a:ea typeface="SimSun" panose="02010600030101010101" pitchFamily="2" charset="-122"/>
              <a:cs typeface="Calibri" panose="020F0502020204030204" pitchFamily="34" charset="0"/>
            </a:endParaRPr>
          </a:p>
          <a:p>
            <a:r>
              <a:rPr lang="tr-TR" dirty="0" smtClean="0">
                <a:latin typeface="SimSun" panose="02010600030101010101" pitchFamily="2" charset="-122"/>
                <a:ea typeface="SimSun" panose="02010600030101010101" pitchFamily="2" charset="-122"/>
                <a:cs typeface="Calibri" panose="020F0502020204030204" pitchFamily="34" charset="0"/>
              </a:rPr>
              <a:t>	SECTION </a:t>
            </a:r>
            <a:r>
              <a:rPr lang="tr-TR" dirty="0">
                <a:latin typeface="SimSun" panose="02010600030101010101" pitchFamily="2" charset="-122"/>
                <a:ea typeface="SimSun" panose="02010600030101010101" pitchFamily="2" charset="-122"/>
                <a:cs typeface="Calibri" panose="020F0502020204030204" pitchFamily="34" charset="0"/>
              </a:rPr>
              <a:t>.</a:t>
            </a:r>
            <a:r>
              <a:rPr lang="tr-TR" dirty="0" err="1">
                <a:latin typeface="SimSun" panose="02010600030101010101" pitchFamily="2" charset="-122"/>
                <a:ea typeface="SimSun" panose="02010600030101010101" pitchFamily="2" charset="-122"/>
                <a:cs typeface="Calibri" panose="020F0502020204030204" pitchFamily="34" charset="0"/>
              </a:rPr>
              <a:t>text</a:t>
            </a:r>
            <a:endParaRPr lang="tr-TR" dirty="0">
              <a:latin typeface="SimSun" panose="02010600030101010101" pitchFamily="2" charset="-122"/>
              <a:ea typeface="SimSun" panose="02010600030101010101" pitchFamily="2" charset="-122"/>
              <a:cs typeface="Calibri" panose="020F0502020204030204" pitchFamily="34" charset="0"/>
            </a:endParaRPr>
          </a:p>
          <a:p>
            <a:endParaRPr lang="tr-TR" dirty="0">
              <a:latin typeface="SimSun" panose="02010600030101010101" pitchFamily="2" charset="-122"/>
              <a:ea typeface="SimSun" panose="02010600030101010101" pitchFamily="2" charset="-122"/>
              <a:cs typeface="Calibri" panose="020F0502020204030204" pitchFamily="34" charset="0"/>
            </a:endParaRPr>
          </a:p>
          <a:p>
            <a:r>
              <a:rPr lang="tr-TR" dirty="0" smtClean="0">
                <a:latin typeface="SimSun" panose="02010600030101010101" pitchFamily="2" charset="-122"/>
                <a:ea typeface="SimSun" panose="02010600030101010101" pitchFamily="2" charset="-122"/>
                <a:cs typeface="Calibri" panose="020F0502020204030204" pitchFamily="34" charset="0"/>
              </a:rPr>
              <a:t>	global main</a:t>
            </a:r>
          </a:p>
          <a:p>
            <a:r>
              <a:rPr lang="tr-TR" dirty="0" smtClean="0">
                <a:latin typeface="SimSun" panose="02010600030101010101" pitchFamily="2" charset="-122"/>
                <a:ea typeface="SimSun" panose="02010600030101010101" pitchFamily="2" charset="-122"/>
                <a:cs typeface="Calibri" panose="020F0502020204030204" pitchFamily="34" charset="0"/>
              </a:rPr>
              <a:t>main</a:t>
            </a:r>
            <a:r>
              <a:rPr lang="tr-TR" dirty="0">
                <a:latin typeface="SimSun" panose="02010600030101010101" pitchFamily="2" charset="-122"/>
                <a:ea typeface="SimSun" panose="02010600030101010101" pitchFamily="2" charset="-122"/>
                <a:cs typeface="Calibri" panose="020F0502020204030204" pitchFamily="34" charset="0"/>
              </a:rPr>
              <a:t>:</a:t>
            </a:r>
          </a:p>
          <a:p>
            <a:endParaRPr lang="tr-TR" dirty="0">
              <a:latin typeface="SimSun" panose="02010600030101010101" pitchFamily="2" charset="-122"/>
              <a:ea typeface="SimSun" panose="02010600030101010101" pitchFamily="2" charset="-122"/>
              <a:cs typeface="Calibri" panose="020F0502020204030204" pitchFamily="34" charset="0"/>
            </a:endParaRPr>
          </a:p>
          <a:p>
            <a:pPr lvl="2"/>
            <a:r>
              <a:rPr lang="tr-TR" dirty="0" err="1" smtClean="0">
                <a:latin typeface="SimSun" panose="02010600030101010101" pitchFamily="2" charset="-122"/>
                <a:ea typeface="SimSun" panose="02010600030101010101" pitchFamily="2" charset="-122"/>
                <a:cs typeface="Calibri" panose="020F0502020204030204" pitchFamily="34" charset="0"/>
              </a:rPr>
              <a:t>mov</a:t>
            </a:r>
            <a:r>
              <a:rPr lang="tr-TR" dirty="0" smtClean="0">
                <a:latin typeface="SimSun" panose="02010600030101010101" pitchFamily="2" charset="-122"/>
                <a:ea typeface="SimSun" panose="02010600030101010101" pitchFamily="2" charset="-122"/>
                <a:cs typeface="Calibri" panose="020F0502020204030204" pitchFamily="34" charset="0"/>
              </a:rPr>
              <a:t>     </a:t>
            </a:r>
            <a:r>
              <a:rPr lang="tr-TR" dirty="0" err="1" smtClean="0">
                <a:latin typeface="SimSun" panose="02010600030101010101" pitchFamily="2" charset="-122"/>
                <a:ea typeface="SimSun" panose="02010600030101010101" pitchFamily="2" charset="-122"/>
                <a:cs typeface="Calibri" panose="020F0502020204030204" pitchFamily="34" charset="0"/>
              </a:rPr>
              <a:t>edx,len</a:t>
            </a:r>
            <a:endParaRPr lang="tr-TR" dirty="0">
              <a:latin typeface="SimSun" panose="02010600030101010101" pitchFamily="2" charset="-122"/>
              <a:ea typeface="SimSun" panose="02010600030101010101" pitchFamily="2" charset="-122"/>
              <a:cs typeface="Calibri" panose="020F0502020204030204" pitchFamily="34" charset="0"/>
            </a:endParaRPr>
          </a:p>
          <a:p>
            <a:pPr lvl="2"/>
            <a:r>
              <a:rPr lang="tr-TR" dirty="0" err="1">
                <a:latin typeface="SimSun" panose="02010600030101010101" pitchFamily="2" charset="-122"/>
                <a:ea typeface="SimSun" panose="02010600030101010101" pitchFamily="2" charset="-122"/>
                <a:cs typeface="Calibri" panose="020F0502020204030204" pitchFamily="34" charset="0"/>
              </a:rPr>
              <a:t>mov</a:t>
            </a:r>
            <a:r>
              <a:rPr lang="tr-TR" dirty="0">
                <a:latin typeface="SimSun" panose="02010600030101010101" pitchFamily="2" charset="-122"/>
                <a:ea typeface="SimSun" panose="02010600030101010101" pitchFamily="2" charset="-122"/>
                <a:cs typeface="Calibri" panose="020F0502020204030204" pitchFamily="34" charset="0"/>
              </a:rPr>
              <a:t>    </a:t>
            </a:r>
            <a:r>
              <a:rPr lang="tr-TR" dirty="0" smtClean="0">
                <a:latin typeface="SimSun" panose="02010600030101010101" pitchFamily="2" charset="-122"/>
                <a:ea typeface="SimSun" panose="02010600030101010101" pitchFamily="2" charset="-122"/>
                <a:cs typeface="Calibri" panose="020F0502020204030204" pitchFamily="34" charset="0"/>
              </a:rPr>
              <a:t>	</a:t>
            </a:r>
            <a:r>
              <a:rPr lang="tr-TR" dirty="0" err="1" smtClean="0">
                <a:latin typeface="SimSun" panose="02010600030101010101" pitchFamily="2" charset="-122"/>
                <a:ea typeface="SimSun" panose="02010600030101010101" pitchFamily="2" charset="-122"/>
                <a:cs typeface="Calibri" panose="020F0502020204030204" pitchFamily="34" charset="0"/>
              </a:rPr>
              <a:t>ecx,msg</a:t>
            </a:r>
            <a:endParaRPr lang="tr-TR" dirty="0">
              <a:latin typeface="SimSun" panose="02010600030101010101" pitchFamily="2" charset="-122"/>
              <a:ea typeface="SimSun" panose="02010600030101010101" pitchFamily="2" charset="-122"/>
              <a:cs typeface="Calibri" panose="020F0502020204030204" pitchFamily="34" charset="0"/>
            </a:endParaRPr>
          </a:p>
          <a:p>
            <a:pPr lvl="2"/>
            <a:r>
              <a:rPr lang="tr-TR" dirty="0" err="1">
                <a:latin typeface="SimSun" panose="02010600030101010101" pitchFamily="2" charset="-122"/>
                <a:ea typeface="SimSun" panose="02010600030101010101" pitchFamily="2" charset="-122"/>
                <a:cs typeface="Calibri" panose="020F0502020204030204" pitchFamily="34" charset="0"/>
              </a:rPr>
              <a:t>mov</a:t>
            </a:r>
            <a:r>
              <a:rPr lang="tr-TR" dirty="0">
                <a:latin typeface="SimSun" panose="02010600030101010101" pitchFamily="2" charset="-122"/>
                <a:ea typeface="SimSun" panose="02010600030101010101" pitchFamily="2" charset="-122"/>
                <a:cs typeface="Calibri" panose="020F0502020204030204" pitchFamily="34" charset="0"/>
              </a:rPr>
              <a:t>     </a:t>
            </a:r>
            <a:r>
              <a:rPr lang="tr-TR" dirty="0" smtClean="0">
                <a:latin typeface="SimSun" panose="02010600030101010101" pitchFamily="2" charset="-122"/>
                <a:ea typeface="SimSun" panose="02010600030101010101" pitchFamily="2" charset="-122"/>
                <a:cs typeface="Calibri" panose="020F0502020204030204" pitchFamily="34" charset="0"/>
              </a:rPr>
              <a:t>ebx,1</a:t>
            </a:r>
            <a:endParaRPr lang="tr-TR" dirty="0">
              <a:latin typeface="SimSun" panose="02010600030101010101" pitchFamily="2" charset="-122"/>
              <a:ea typeface="SimSun" panose="02010600030101010101" pitchFamily="2" charset="-122"/>
              <a:cs typeface="Calibri" panose="020F0502020204030204" pitchFamily="34" charset="0"/>
            </a:endParaRPr>
          </a:p>
          <a:p>
            <a:pPr lvl="2"/>
            <a:r>
              <a:rPr lang="tr-TR" dirty="0" err="1">
                <a:latin typeface="SimSun" panose="02010600030101010101" pitchFamily="2" charset="-122"/>
                <a:ea typeface="SimSun" panose="02010600030101010101" pitchFamily="2" charset="-122"/>
                <a:cs typeface="Calibri" panose="020F0502020204030204" pitchFamily="34" charset="0"/>
              </a:rPr>
              <a:t>mov</a:t>
            </a:r>
            <a:r>
              <a:rPr lang="tr-TR" dirty="0">
                <a:latin typeface="SimSun" panose="02010600030101010101" pitchFamily="2" charset="-122"/>
                <a:ea typeface="SimSun" panose="02010600030101010101" pitchFamily="2" charset="-122"/>
                <a:cs typeface="Calibri" panose="020F0502020204030204" pitchFamily="34" charset="0"/>
              </a:rPr>
              <a:t>     </a:t>
            </a:r>
            <a:r>
              <a:rPr lang="tr-TR" dirty="0" smtClean="0">
                <a:latin typeface="SimSun" panose="02010600030101010101" pitchFamily="2" charset="-122"/>
                <a:ea typeface="SimSun" panose="02010600030101010101" pitchFamily="2" charset="-122"/>
                <a:cs typeface="Calibri" panose="020F0502020204030204" pitchFamily="34" charset="0"/>
              </a:rPr>
              <a:t>eax,4</a:t>
            </a:r>
            <a:endParaRPr lang="tr-TR" dirty="0">
              <a:latin typeface="SimSun" panose="02010600030101010101" pitchFamily="2" charset="-122"/>
              <a:ea typeface="SimSun" panose="02010600030101010101" pitchFamily="2" charset="-122"/>
              <a:cs typeface="Calibri" panose="020F0502020204030204" pitchFamily="34" charset="0"/>
            </a:endParaRPr>
          </a:p>
          <a:p>
            <a:endParaRPr lang="tr-TR" dirty="0">
              <a:latin typeface="SimSun" panose="02010600030101010101" pitchFamily="2" charset="-122"/>
              <a:ea typeface="SimSun" panose="02010600030101010101" pitchFamily="2" charset="-122"/>
              <a:cs typeface="Calibri" panose="020F0502020204030204" pitchFamily="34" charset="0"/>
            </a:endParaRPr>
          </a:p>
          <a:p>
            <a:pPr lvl="2"/>
            <a:r>
              <a:rPr lang="tr-TR" dirty="0" err="1">
                <a:latin typeface="SimSun" panose="02010600030101010101" pitchFamily="2" charset="-122"/>
                <a:ea typeface="SimSun" panose="02010600030101010101" pitchFamily="2" charset="-122"/>
                <a:cs typeface="Calibri" panose="020F0502020204030204" pitchFamily="34" charset="0"/>
              </a:rPr>
              <a:t>int</a:t>
            </a:r>
            <a:r>
              <a:rPr lang="tr-TR" dirty="0">
                <a:latin typeface="SimSun" panose="02010600030101010101" pitchFamily="2" charset="-122"/>
                <a:ea typeface="SimSun" panose="02010600030101010101" pitchFamily="2" charset="-122"/>
                <a:cs typeface="Calibri" panose="020F0502020204030204" pitchFamily="34" charset="0"/>
              </a:rPr>
              <a:t>     </a:t>
            </a:r>
            <a:r>
              <a:rPr lang="tr-TR" dirty="0" smtClean="0">
                <a:latin typeface="SimSun" panose="02010600030101010101" pitchFamily="2" charset="-122"/>
                <a:ea typeface="SimSun" panose="02010600030101010101" pitchFamily="2" charset="-122"/>
                <a:cs typeface="Calibri" panose="020F0502020204030204" pitchFamily="34" charset="0"/>
              </a:rPr>
              <a:t>0x80</a:t>
            </a:r>
            <a:endParaRPr lang="tr-TR" dirty="0">
              <a:latin typeface="SimSun" panose="02010600030101010101" pitchFamily="2" charset="-122"/>
              <a:ea typeface="SimSun" panose="02010600030101010101" pitchFamily="2" charset="-122"/>
              <a:cs typeface="Calibri" panose="020F0502020204030204" pitchFamily="34" charset="0"/>
            </a:endParaRPr>
          </a:p>
          <a:p>
            <a:pPr lvl="2"/>
            <a:r>
              <a:rPr lang="tr-TR" dirty="0" err="1">
                <a:latin typeface="SimSun" panose="02010600030101010101" pitchFamily="2" charset="-122"/>
                <a:ea typeface="SimSun" panose="02010600030101010101" pitchFamily="2" charset="-122"/>
                <a:cs typeface="Calibri" panose="020F0502020204030204" pitchFamily="34" charset="0"/>
              </a:rPr>
              <a:t>mov</a:t>
            </a:r>
            <a:r>
              <a:rPr lang="tr-TR" dirty="0">
                <a:latin typeface="SimSun" panose="02010600030101010101" pitchFamily="2" charset="-122"/>
                <a:ea typeface="SimSun" panose="02010600030101010101" pitchFamily="2" charset="-122"/>
                <a:cs typeface="Calibri" panose="020F0502020204030204" pitchFamily="34" charset="0"/>
              </a:rPr>
              <a:t>    </a:t>
            </a:r>
            <a:r>
              <a:rPr lang="tr-TR" dirty="0" smtClean="0">
                <a:latin typeface="SimSun" panose="02010600030101010101" pitchFamily="2" charset="-122"/>
                <a:ea typeface="SimSun" panose="02010600030101010101" pitchFamily="2" charset="-122"/>
                <a:cs typeface="Calibri" panose="020F0502020204030204" pitchFamily="34" charset="0"/>
              </a:rPr>
              <a:t>	ebx,0</a:t>
            </a:r>
            <a:endParaRPr lang="tr-TR" dirty="0">
              <a:latin typeface="SimSun" panose="02010600030101010101" pitchFamily="2" charset="-122"/>
              <a:ea typeface="SimSun" panose="02010600030101010101" pitchFamily="2" charset="-122"/>
              <a:cs typeface="Calibri" panose="020F0502020204030204" pitchFamily="34" charset="0"/>
            </a:endParaRPr>
          </a:p>
          <a:p>
            <a:pPr lvl="2"/>
            <a:r>
              <a:rPr lang="tr-TR" dirty="0" err="1">
                <a:latin typeface="SimSun" panose="02010600030101010101" pitchFamily="2" charset="-122"/>
                <a:ea typeface="SimSun" panose="02010600030101010101" pitchFamily="2" charset="-122"/>
                <a:cs typeface="Calibri" panose="020F0502020204030204" pitchFamily="34" charset="0"/>
              </a:rPr>
              <a:t>mov</a:t>
            </a:r>
            <a:r>
              <a:rPr lang="tr-TR" dirty="0">
                <a:latin typeface="SimSun" panose="02010600030101010101" pitchFamily="2" charset="-122"/>
                <a:ea typeface="SimSun" panose="02010600030101010101" pitchFamily="2" charset="-122"/>
                <a:cs typeface="Calibri" panose="020F0502020204030204" pitchFamily="34" charset="0"/>
              </a:rPr>
              <a:t>     </a:t>
            </a:r>
            <a:r>
              <a:rPr lang="tr-TR" dirty="0" smtClean="0">
                <a:latin typeface="SimSun" panose="02010600030101010101" pitchFamily="2" charset="-122"/>
                <a:ea typeface="SimSun" panose="02010600030101010101" pitchFamily="2" charset="-122"/>
                <a:cs typeface="Calibri" panose="020F0502020204030204" pitchFamily="34" charset="0"/>
              </a:rPr>
              <a:t>eax,1</a:t>
            </a:r>
            <a:endParaRPr lang="tr-TR" dirty="0">
              <a:latin typeface="SimSun" panose="02010600030101010101" pitchFamily="2" charset="-122"/>
              <a:ea typeface="SimSun" panose="02010600030101010101" pitchFamily="2" charset="-122"/>
              <a:cs typeface="Calibri" panose="020F0502020204030204" pitchFamily="34" charset="0"/>
            </a:endParaRPr>
          </a:p>
          <a:p>
            <a:pPr lvl="2"/>
            <a:r>
              <a:rPr lang="tr-TR" dirty="0" err="1">
                <a:latin typeface="SimSun" panose="02010600030101010101" pitchFamily="2" charset="-122"/>
                <a:ea typeface="SimSun" panose="02010600030101010101" pitchFamily="2" charset="-122"/>
                <a:cs typeface="Calibri" panose="020F0502020204030204" pitchFamily="34" charset="0"/>
              </a:rPr>
              <a:t>int</a:t>
            </a:r>
            <a:r>
              <a:rPr lang="tr-TR" dirty="0">
                <a:latin typeface="SimSun" panose="02010600030101010101" pitchFamily="2" charset="-122"/>
                <a:ea typeface="SimSun" panose="02010600030101010101" pitchFamily="2" charset="-122"/>
                <a:cs typeface="Calibri" panose="020F0502020204030204" pitchFamily="34" charset="0"/>
              </a:rPr>
              <a:t>     </a:t>
            </a:r>
            <a:r>
              <a:rPr lang="tr-TR" dirty="0" smtClean="0">
                <a:latin typeface="SimSun" panose="02010600030101010101" pitchFamily="2" charset="-122"/>
                <a:ea typeface="SimSun" panose="02010600030101010101" pitchFamily="2" charset="-122"/>
                <a:cs typeface="Calibri" panose="020F0502020204030204" pitchFamily="34" charset="0"/>
              </a:rPr>
              <a:t>0x80</a:t>
            </a:r>
            <a:endParaRPr lang="tr-TR" dirty="0">
              <a:latin typeface="SimSun" panose="02010600030101010101" pitchFamily="2" charset="-122"/>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94748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09812" y="524527"/>
            <a:ext cx="8915400" cy="3777622"/>
          </a:xfrm>
        </p:spPr>
        <p:txBody>
          <a:bodyPr/>
          <a:lstStyle/>
          <a:p>
            <a:r>
              <a:rPr lang="tr-TR" sz="2200" dirty="0">
                <a:solidFill>
                  <a:srgbClr val="000000"/>
                </a:solidFill>
                <a:latin typeface="Calibri" panose="020F0502020204030204" pitchFamily="34" charset="0"/>
              </a:rPr>
              <a:t>Örnekten de anlaşılacağı gibi </a:t>
            </a:r>
            <a:r>
              <a:rPr lang="tr-TR" sz="2200" dirty="0" smtClean="0">
                <a:solidFill>
                  <a:srgbClr val="000000"/>
                </a:solidFill>
                <a:latin typeface="Calibri" panose="020F0502020204030204" pitchFamily="34" charset="0"/>
              </a:rPr>
              <a:t>Assembly </a:t>
            </a:r>
            <a:r>
              <a:rPr lang="tr-TR" sz="2200" dirty="0">
                <a:solidFill>
                  <a:srgbClr val="000000"/>
                </a:solidFill>
                <a:latin typeface="Calibri" panose="020F0502020204030204" pitchFamily="34" charset="0"/>
              </a:rPr>
              <a:t>dilinde de program yazmak oldukça zor ve zahmetlidir. </a:t>
            </a:r>
            <a:endParaRPr lang="tr-TR" sz="2200" dirty="0" smtClean="0">
              <a:solidFill>
                <a:srgbClr val="000000"/>
              </a:solidFill>
              <a:latin typeface="Calibri" panose="020F0502020204030204" pitchFamily="34" charset="0"/>
            </a:endParaRPr>
          </a:p>
          <a:p>
            <a:r>
              <a:rPr lang="tr-TR" sz="2200" dirty="0" smtClean="0">
                <a:solidFill>
                  <a:srgbClr val="000000"/>
                </a:solidFill>
                <a:latin typeface="Calibri" panose="020F0502020204030204" pitchFamily="34" charset="0"/>
              </a:rPr>
              <a:t>Bu </a:t>
            </a:r>
            <a:r>
              <a:rPr lang="tr-TR" sz="2200" dirty="0">
                <a:solidFill>
                  <a:srgbClr val="000000"/>
                </a:solidFill>
                <a:latin typeface="Calibri" panose="020F0502020204030204" pitchFamily="34" charset="0"/>
              </a:rPr>
              <a:t>nedenle daha çok günlük hayatta kullanılan kelimelerin yer aldığı programlama dilleri geliştirilmiştir. </a:t>
            </a:r>
            <a:endParaRPr lang="tr-TR" sz="2200" dirty="0" smtClean="0">
              <a:solidFill>
                <a:srgbClr val="000000"/>
              </a:solidFill>
              <a:latin typeface="Calibri" panose="020F0502020204030204" pitchFamily="34" charset="0"/>
            </a:endParaRPr>
          </a:p>
          <a:p>
            <a:r>
              <a:rPr lang="tr-TR" sz="2200" dirty="0" smtClean="0">
                <a:solidFill>
                  <a:srgbClr val="000000"/>
                </a:solidFill>
                <a:latin typeface="Calibri" panose="020F0502020204030204" pitchFamily="34" charset="0"/>
              </a:rPr>
              <a:t>Makine </a:t>
            </a:r>
            <a:r>
              <a:rPr lang="tr-TR" sz="2200" dirty="0">
                <a:solidFill>
                  <a:srgbClr val="000000"/>
                </a:solidFill>
                <a:latin typeface="Calibri" panose="020F0502020204030204" pitchFamily="34" charset="0"/>
              </a:rPr>
              <a:t>dili ve </a:t>
            </a:r>
            <a:r>
              <a:rPr lang="tr-TR" sz="2200" dirty="0" err="1">
                <a:solidFill>
                  <a:srgbClr val="000000"/>
                </a:solidFill>
                <a:latin typeface="Calibri" panose="020F0502020204030204" pitchFamily="34" charset="0"/>
              </a:rPr>
              <a:t>assembly</a:t>
            </a:r>
            <a:r>
              <a:rPr lang="tr-TR" sz="2200" dirty="0">
                <a:solidFill>
                  <a:srgbClr val="000000"/>
                </a:solidFill>
                <a:latin typeface="Calibri" panose="020F0502020204030204" pitchFamily="34" charset="0"/>
              </a:rPr>
              <a:t> diline </a:t>
            </a:r>
            <a:r>
              <a:rPr lang="tr-TR" sz="2200" b="1" dirty="0">
                <a:solidFill>
                  <a:srgbClr val="000000"/>
                </a:solidFill>
                <a:latin typeface="Calibri" panose="020F0502020204030204" pitchFamily="34" charset="0"/>
              </a:rPr>
              <a:t>alt düzey diller </a:t>
            </a:r>
            <a:r>
              <a:rPr lang="tr-TR" sz="2200" dirty="0">
                <a:solidFill>
                  <a:srgbClr val="000000"/>
                </a:solidFill>
                <a:latin typeface="Calibri" panose="020F0502020204030204" pitchFamily="34" charset="0"/>
              </a:rPr>
              <a:t>denirken günlük hayatta kullanılan ifadelerle programların yazıldığı dillere </a:t>
            </a:r>
            <a:r>
              <a:rPr lang="tr-TR" sz="2200" b="1" dirty="0">
                <a:solidFill>
                  <a:srgbClr val="000000"/>
                </a:solidFill>
                <a:latin typeface="Calibri" panose="020F0502020204030204" pitchFamily="34" charset="0"/>
              </a:rPr>
              <a:t>üst düzey diller </a:t>
            </a:r>
            <a:r>
              <a:rPr lang="tr-TR" sz="2200" dirty="0" smtClean="0">
                <a:solidFill>
                  <a:srgbClr val="000000"/>
                </a:solidFill>
                <a:latin typeface="Calibri" panose="020F0502020204030204" pitchFamily="34" charset="0"/>
              </a:rPr>
              <a:t>denir.</a:t>
            </a:r>
          </a:p>
          <a:p>
            <a:r>
              <a:rPr lang="tr-TR" sz="2200" dirty="0" smtClean="0">
                <a:solidFill>
                  <a:srgbClr val="000000"/>
                </a:solidFill>
                <a:latin typeface="Calibri" panose="020F0502020204030204" pitchFamily="34" charset="0"/>
              </a:rPr>
              <a:t>Üst </a:t>
            </a:r>
            <a:r>
              <a:rPr lang="tr-TR" sz="2200" dirty="0">
                <a:solidFill>
                  <a:srgbClr val="000000"/>
                </a:solidFill>
                <a:latin typeface="Calibri" panose="020F0502020204030204" pitchFamily="34" charset="0"/>
              </a:rPr>
              <a:t>düzey dillere </a:t>
            </a:r>
            <a:r>
              <a:rPr lang="tr-TR" sz="2200" b="1" dirty="0">
                <a:solidFill>
                  <a:srgbClr val="000000"/>
                </a:solidFill>
                <a:latin typeface="Calibri" panose="020F0502020204030204" pitchFamily="34" charset="0"/>
              </a:rPr>
              <a:t>Fortran, Basic, Pascal, C </a:t>
            </a:r>
            <a:r>
              <a:rPr lang="tr-TR" sz="2200" dirty="0">
                <a:solidFill>
                  <a:srgbClr val="000000"/>
                </a:solidFill>
                <a:latin typeface="Calibri" panose="020F0502020204030204" pitchFamily="34" charset="0"/>
              </a:rPr>
              <a:t>gibi diller örnek olarak verilebilir. </a:t>
            </a:r>
            <a:endParaRPr lang="tr-TR" sz="2200" dirty="0" smtClean="0">
              <a:solidFill>
                <a:srgbClr val="000000"/>
              </a:solidFill>
              <a:latin typeface="Calibri" panose="020F0502020204030204" pitchFamily="34" charset="0"/>
            </a:endParaRPr>
          </a:p>
          <a:p>
            <a:endParaRPr lang="tr-TR" dirty="0" smtClean="0"/>
          </a:p>
          <a:p>
            <a:endParaRPr lang="tr-TR" dirty="0"/>
          </a:p>
        </p:txBody>
      </p:sp>
      <p:sp>
        <p:nvSpPr>
          <p:cNvPr id="4" name="Dikdörtgen 3"/>
          <p:cNvSpPr/>
          <p:nvPr/>
        </p:nvSpPr>
        <p:spPr>
          <a:xfrm>
            <a:off x="3048000" y="2413338"/>
            <a:ext cx="6096000" cy="369332"/>
          </a:xfrm>
          <a:prstGeom prst="rect">
            <a:avLst/>
          </a:prstGeom>
        </p:spPr>
        <p:txBody>
          <a:bodyPr>
            <a:spAutoFit/>
          </a:bodyPr>
          <a:lstStyle/>
          <a:p>
            <a:endParaRPr lang="tr-TR" dirty="0"/>
          </a:p>
        </p:txBody>
      </p:sp>
      <p:pic>
        <p:nvPicPr>
          <p:cNvPr id="5" name="Resim 4"/>
          <p:cNvPicPr>
            <a:picLocks noChangeAspect="1"/>
          </p:cNvPicPr>
          <p:nvPr/>
        </p:nvPicPr>
        <p:blipFill>
          <a:blip r:embed="rId2"/>
          <a:stretch>
            <a:fillRect/>
          </a:stretch>
        </p:blipFill>
        <p:spPr>
          <a:xfrm>
            <a:off x="4396683" y="3746881"/>
            <a:ext cx="3398625" cy="1849200"/>
          </a:xfrm>
          <a:prstGeom prst="rect">
            <a:avLst/>
          </a:prstGeom>
        </p:spPr>
      </p:pic>
      <p:sp>
        <p:nvSpPr>
          <p:cNvPr id="6" name="Dikdörtgen 5"/>
          <p:cNvSpPr/>
          <p:nvPr/>
        </p:nvSpPr>
        <p:spPr>
          <a:xfrm>
            <a:off x="3586207" y="5804008"/>
            <a:ext cx="5019579" cy="369332"/>
          </a:xfrm>
          <a:prstGeom prst="rect">
            <a:avLst/>
          </a:prstGeom>
        </p:spPr>
        <p:txBody>
          <a:bodyPr wrap="none">
            <a:spAutoFit/>
          </a:bodyPr>
          <a:lstStyle/>
          <a:p>
            <a:r>
              <a:rPr lang="tr-TR" b="1" dirty="0">
                <a:solidFill>
                  <a:srgbClr val="4F81BC"/>
                </a:solidFill>
                <a:latin typeface="Calibri" panose="020F0502020204030204" pitchFamily="34" charset="0"/>
              </a:rPr>
              <a:t>Şekil 2. Üst düzey ve alt düzey programlama dilleri </a:t>
            </a:r>
            <a:endParaRPr lang="tr-TR" dirty="0"/>
          </a:p>
        </p:txBody>
      </p:sp>
    </p:spTree>
    <p:extLst>
      <p:ext uri="{BB962C8B-B14F-4D97-AF65-F5344CB8AC3E}">
        <p14:creationId xmlns:p14="http://schemas.microsoft.com/office/powerpoint/2010/main" val="92301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622300"/>
            <a:ext cx="9523412" cy="5288922"/>
          </a:xfrm>
        </p:spPr>
        <p:txBody>
          <a:bodyPr>
            <a:normAutofit/>
          </a:bodyPr>
          <a:lstStyle/>
          <a:p>
            <a:r>
              <a:rPr lang="tr-TR" sz="2200" dirty="0"/>
              <a:t>Hangi dilde yazılmış olursa olsun bir programın çalıştırılabilmesi için makine koduna dönüştürülmesi </a:t>
            </a:r>
            <a:r>
              <a:rPr lang="tr-TR" sz="2200" dirty="0" smtClean="0"/>
              <a:t>gerekmektedir. </a:t>
            </a:r>
          </a:p>
          <a:p>
            <a:r>
              <a:rPr lang="tr-TR" sz="2200" dirty="0" smtClean="0"/>
              <a:t>Bu </a:t>
            </a:r>
            <a:r>
              <a:rPr lang="tr-TR" sz="2200" dirty="0"/>
              <a:t>işlem yapılırken </a:t>
            </a:r>
            <a:r>
              <a:rPr lang="tr-TR" sz="2200" dirty="0" err="1"/>
              <a:t>assembly</a:t>
            </a:r>
            <a:r>
              <a:rPr lang="tr-TR" sz="2200" dirty="0"/>
              <a:t> dilinde yazılan programların dönüştürülmesinde </a:t>
            </a:r>
            <a:r>
              <a:rPr lang="tr-TR" sz="2200" b="1" dirty="0" err="1"/>
              <a:t>assembler</a:t>
            </a:r>
            <a:r>
              <a:rPr lang="tr-TR" sz="2200" dirty="0"/>
              <a:t> adı verilen programlar kullanılır. </a:t>
            </a:r>
            <a:endParaRPr lang="tr-TR" sz="2200" dirty="0" smtClean="0"/>
          </a:p>
          <a:p>
            <a:r>
              <a:rPr lang="tr-TR" sz="2200" dirty="0" smtClean="0"/>
              <a:t>Üst </a:t>
            </a:r>
            <a:r>
              <a:rPr lang="tr-TR" sz="2200" dirty="0"/>
              <a:t>düzey dillerde yazılan </a:t>
            </a:r>
            <a:r>
              <a:rPr lang="tr-TR" sz="2200" dirty="0" smtClean="0"/>
              <a:t>programların </a:t>
            </a:r>
            <a:r>
              <a:rPr lang="tr-TR" sz="2200" dirty="0"/>
              <a:t>makine koduna dönüştürülmesinde ise </a:t>
            </a:r>
            <a:r>
              <a:rPr lang="tr-TR" sz="2200" b="1" dirty="0"/>
              <a:t>derleyici (</a:t>
            </a:r>
            <a:r>
              <a:rPr lang="tr-TR" sz="2200" b="1" dirty="0" err="1"/>
              <a:t>compiler</a:t>
            </a:r>
            <a:r>
              <a:rPr lang="tr-TR" sz="2200" b="1" dirty="0"/>
              <a:t>) ve yorumlayıcılar (</a:t>
            </a:r>
            <a:r>
              <a:rPr lang="tr-TR" sz="2200" b="1" dirty="0" err="1"/>
              <a:t>interpreter</a:t>
            </a:r>
            <a:r>
              <a:rPr lang="tr-TR" sz="2200" b="1" dirty="0"/>
              <a:t>) </a:t>
            </a:r>
            <a:r>
              <a:rPr lang="tr-TR" sz="2200" dirty="0"/>
              <a:t>kullanılır. Bazı diller hem derleyici hem de yorumlayıcıya sahiptir. </a:t>
            </a:r>
          </a:p>
          <a:p>
            <a:r>
              <a:rPr lang="tr-TR" sz="2200" b="1" dirty="0"/>
              <a:t>Derleyicile</a:t>
            </a:r>
            <a:r>
              <a:rPr lang="tr-TR" sz="2200" dirty="0"/>
              <a:t>r bir programı bütünüyle ele alarak hatalara karşı denetler ve makine koduna dönüştürür. </a:t>
            </a:r>
            <a:endParaRPr lang="tr-TR" sz="2200" dirty="0" smtClean="0"/>
          </a:p>
          <a:p>
            <a:r>
              <a:rPr lang="tr-TR" sz="2200" b="1" dirty="0" smtClean="0"/>
              <a:t>Yorumlayıcılar</a:t>
            </a:r>
            <a:r>
              <a:rPr lang="tr-TR" sz="2200" dirty="0" smtClean="0"/>
              <a:t> </a:t>
            </a:r>
            <a:r>
              <a:rPr lang="tr-TR" sz="2200" dirty="0"/>
              <a:t>ise programın o anda çalıştırılacak satırını makine koduna dönüştürür. </a:t>
            </a:r>
          </a:p>
        </p:txBody>
      </p:sp>
    </p:spTree>
    <p:extLst>
      <p:ext uri="{BB962C8B-B14F-4D97-AF65-F5344CB8AC3E}">
        <p14:creationId xmlns:p14="http://schemas.microsoft.com/office/powerpoint/2010/main" val="78261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09812" y="293910"/>
            <a:ext cx="8911687" cy="912590"/>
          </a:xfrm>
        </p:spPr>
        <p:txBody>
          <a:bodyPr/>
          <a:lstStyle/>
          <a:p>
            <a:r>
              <a:rPr lang="tr-TR" b="1" dirty="0" smtClean="0"/>
              <a:t>Program </a:t>
            </a:r>
            <a:r>
              <a:rPr lang="tr-TR" b="1" dirty="0"/>
              <a:t>Geliştirmenin Aşamaları </a:t>
            </a:r>
            <a:endParaRPr lang="tr-TR" dirty="0"/>
          </a:p>
        </p:txBody>
      </p:sp>
      <p:sp>
        <p:nvSpPr>
          <p:cNvPr id="3" name="İçerik Yer Tutucusu 2"/>
          <p:cNvSpPr>
            <a:spLocks noGrp="1"/>
          </p:cNvSpPr>
          <p:nvPr>
            <p:ph idx="1"/>
          </p:nvPr>
        </p:nvSpPr>
        <p:spPr>
          <a:xfrm>
            <a:off x="1435100" y="1219200"/>
            <a:ext cx="9951499" cy="5638800"/>
          </a:xfrm>
        </p:spPr>
        <p:txBody>
          <a:bodyPr>
            <a:noAutofit/>
          </a:bodyPr>
          <a:lstStyle/>
          <a:p>
            <a:r>
              <a:rPr lang="tr-TR" sz="2200" dirty="0"/>
              <a:t>Bir bilgisayar programı geliştirilirken belli aşamaların takip edilmesi gerekir. Bu aşamalar: </a:t>
            </a:r>
            <a:r>
              <a:rPr lang="tr-TR" sz="2200" b="1" dirty="0"/>
              <a:t>problemin belirlenmesi, problemin analizi, algoritma ve akış şemasının tasarımı, programın kodlanması (yazılması) ve test işletimi </a:t>
            </a:r>
            <a:r>
              <a:rPr lang="tr-TR" sz="2200" dirty="0"/>
              <a:t>yani denenmesidir. Bir program için bazen bu safhaların tümü veya bir kaçı tekrarlanabilir. </a:t>
            </a:r>
            <a:endParaRPr lang="tr-TR" sz="2200" dirty="0" smtClean="0"/>
          </a:p>
          <a:p>
            <a:r>
              <a:rPr lang="tr-TR" sz="2200" b="1" dirty="0" smtClean="0"/>
              <a:t>1. Problemin </a:t>
            </a:r>
            <a:r>
              <a:rPr lang="tr-TR" sz="2200" b="1" dirty="0"/>
              <a:t>Belirlenmesi </a:t>
            </a:r>
          </a:p>
          <a:p>
            <a:r>
              <a:rPr lang="tr-TR" sz="2200" dirty="0"/>
              <a:t>Bilgisayar programı geliştirilmesinde birinci aşama geliştirilecek programın </a:t>
            </a:r>
            <a:r>
              <a:rPr lang="tr-TR" sz="2200" b="1" dirty="0"/>
              <a:t>hangi problemle </a:t>
            </a:r>
            <a:r>
              <a:rPr lang="tr-TR" sz="2200" dirty="0"/>
              <a:t>ilgili olduğudur. Problemin iyi belirlenmesi, eldeki verilerin ve istenen verilerin anlaşılması gerekmektedir. </a:t>
            </a:r>
          </a:p>
          <a:p>
            <a:r>
              <a:rPr lang="tr-TR" sz="2200" b="1" dirty="0" smtClean="0"/>
              <a:t>2. </a:t>
            </a:r>
            <a:r>
              <a:rPr lang="tr-TR" sz="2200" b="1" dirty="0"/>
              <a:t>Analiz </a:t>
            </a:r>
            <a:endParaRPr lang="tr-TR" sz="2200" dirty="0"/>
          </a:p>
          <a:p>
            <a:r>
              <a:rPr lang="tr-TR" sz="2200" dirty="0"/>
              <a:t>Problemin belirlenmesinden sonra </a:t>
            </a:r>
            <a:r>
              <a:rPr lang="tr-TR" sz="2200" b="1" dirty="0"/>
              <a:t>çözüm metodunun </a:t>
            </a:r>
            <a:r>
              <a:rPr lang="tr-TR" sz="2200" dirty="0"/>
              <a:t>belirlenmesi gerekmektedir. Hangi giriş verilerine karşılık hangi çıkış verilerinin istendiği belirlenmelidir. Çözümün elde edilmesinde </a:t>
            </a:r>
            <a:r>
              <a:rPr lang="tr-TR" sz="2200" b="1" dirty="0"/>
              <a:t>kullanılacak yöntem</a:t>
            </a:r>
            <a:r>
              <a:rPr lang="tr-TR" sz="2200" dirty="0"/>
              <a:t> belirlenmelidir. Bu amaçla benzer problemlerin çözümünden de yararlanılabilir. </a:t>
            </a:r>
          </a:p>
        </p:txBody>
      </p:sp>
    </p:spTree>
    <p:extLst>
      <p:ext uri="{BB962C8B-B14F-4D97-AF65-F5344CB8AC3E}">
        <p14:creationId xmlns:p14="http://schemas.microsoft.com/office/powerpoint/2010/main" val="190515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8300" y="330200"/>
            <a:ext cx="9866312" cy="6362700"/>
          </a:xfrm>
        </p:spPr>
        <p:txBody>
          <a:bodyPr>
            <a:normAutofit/>
          </a:bodyPr>
          <a:lstStyle/>
          <a:p>
            <a:r>
              <a:rPr lang="tr-TR" sz="2200" b="1" dirty="0" smtClean="0"/>
              <a:t>3. </a:t>
            </a:r>
            <a:r>
              <a:rPr lang="tr-TR" sz="2200" b="1" dirty="0"/>
              <a:t>Tasarım </a:t>
            </a:r>
            <a:endParaRPr lang="tr-TR" sz="2200" dirty="0"/>
          </a:p>
          <a:p>
            <a:r>
              <a:rPr lang="tr-TR" sz="2200" dirty="0"/>
              <a:t>Analiz safhasında belirlenen çözüm metodunun </a:t>
            </a:r>
            <a:r>
              <a:rPr lang="tr-TR" sz="2200" b="1" dirty="0"/>
              <a:t>adımları</a:t>
            </a:r>
            <a:r>
              <a:rPr lang="tr-TR" sz="2200" dirty="0"/>
              <a:t> detaylandırılır. Programın ne tür bir </a:t>
            </a:r>
            <a:r>
              <a:rPr lang="tr-TR" sz="2200" b="1" dirty="0"/>
              <a:t>akış mantığıyla </a:t>
            </a:r>
            <a:r>
              <a:rPr lang="tr-TR" sz="2200" dirty="0"/>
              <a:t>ilerleyeceği belirlenir. Bu safhada </a:t>
            </a:r>
            <a:r>
              <a:rPr lang="tr-TR" sz="2200" b="1" dirty="0"/>
              <a:t>algoritma ve akış şemasının </a:t>
            </a:r>
            <a:r>
              <a:rPr lang="tr-TR" sz="2200" dirty="0"/>
              <a:t>tasarımı yapılır</a:t>
            </a:r>
            <a:endParaRPr lang="tr-TR" sz="2200" b="1" dirty="0" smtClean="0"/>
          </a:p>
          <a:p>
            <a:r>
              <a:rPr lang="tr-TR" sz="2200" b="1" dirty="0" smtClean="0"/>
              <a:t>4. </a:t>
            </a:r>
            <a:r>
              <a:rPr lang="tr-TR" sz="2200" b="1" dirty="0"/>
              <a:t>Kodlama </a:t>
            </a:r>
            <a:endParaRPr lang="tr-TR" sz="2200" dirty="0"/>
          </a:p>
          <a:p>
            <a:r>
              <a:rPr lang="tr-TR" sz="2200" dirty="0"/>
              <a:t>Tasarım safhasında belirlenen algoritma/akış şemasındaki adımlar programın yazılacağı </a:t>
            </a:r>
            <a:r>
              <a:rPr lang="tr-TR" sz="2200" b="1" dirty="0"/>
              <a:t>dilin komutları ve kuralları </a:t>
            </a:r>
            <a:r>
              <a:rPr lang="tr-TR" sz="2200" dirty="0"/>
              <a:t>göz önünde bulundurularak kod haline dönüştürülür. </a:t>
            </a:r>
          </a:p>
          <a:p>
            <a:r>
              <a:rPr lang="tr-TR" sz="2200" b="1" dirty="0" smtClean="0"/>
              <a:t>5. </a:t>
            </a:r>
            <a:r>
              <a:rPr lang="tr-TR" sz="2200" b="1" dirty="0"/>
              <a:t>Test İşletimi </a:t>
            </a:r>
            <a:endParaRPr lang="tr-TR" sz="2200" dirty="0"/>
          </a:p>
          <a:p>
            <a:r>
              <a:rPr lang="tr-TR" sz="2200" dirty="0"/>
              <a:t>Yazılan program çalıştırılarak, </a:t>
            </a:r>
            <a:r>
              <a:rPr lang="tr-TR" sz="2200" b="1" dirty="0"/>
              <a:t>bütün olasılıklara </a:t>
            </a:r>
            <a:r>
              <a:rPr lang="tr-TR" sz="2200" dirty="0"/>
              <a:t>göre testleri yapılır. Verilen giriş verilerine karşı istenen çıkış verilerini doğru bir biçimde sağlayıp sağlayamadığı tespit edilir. Varsa programın istisnai durumlarda ürettiği çıkış tespit edilir. Bu testlere bağlı olarak programın eksiklikleri ve hataları giderilerek son şekli verilir. </a:t>
            </a:r>
          </a:p>
        </p:txBody>
      </p:sp>
    </p:spTree>
    <p:extLst>
      <p:ext uri="{BB962C8B-B14F-4D97-AF65-F5344CB8AC3E}">
        <p14:creationId xmlns:p14="http://schemas.microsoft.com/office/powerpoint/2010/main" val="212394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681352" y="624110"/>
            <a:ext cx="9718924" cy="5564713"/>
          </a:xfrm>
          <a:prstGeom prst="rect">
            <a:avLst/>
          </a:prstGeom>
        </p:spPr>
      </p:pic>
    </p:spTree>
    <p:extLst>
      <p:ext uri="{BB962C8B-B14F-4D97-AF65-F5344CB8AC3E}">
        <p14:creationId xmlns:p14="http://schemas.microsoft.com/office/powerpoint/2010/main" val="213856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419100"/>
            <a:ext cx="8915400" cy="5492122"/>
          </a:xfrm>
        </p:spPr>
        <p:txBody>
          <a:bodyPr>
            <a:normAutofit/>
          </a:bodyPr>
          <a:lstStyle/>
          <a:p>
            <a:pPr algn="ctr"/>
            <a:r>
              <a:rPr lang="tr-TR" b="1" dirty="0" smtClean="0"/>
              <a:t>KAYNAKLAR</a:t>
            </a:r>
          </a:p>
          <a:p>
            <a:r>
              <a:rPr lang="tr-TR" dirty="0" smtClean="0"/>
              <a:t>C Programlama Dili, Şerafettin Arıkan, Seçkin Yayıncılık </a:t>
            </a:r>
          </a:p>
          <a:p>
            <a:r>
              <a:rPr lang="tr-TR" dirty="0" smtClean="0"/>
              <a:t>C ve C++, </a:t>
            </a:r>
            <a:r>
              <a:rPr lang="tr-TR" dirty="0" err="1" smtClean="0"/>
              <a:t>Harvey</a:t>
            </a:r>
            <a:r>
              <a:rPr lang="tr-TR" dirty="0" smtClean="0"/>
              <a:t> M. </a:t>
            </a:r>
            <a:r>
              <a:rPr lang="tr-TR" dirty="0" err="1" smtClean="0"/>
              <a:t>Deitel</a:t>
            </a:r>
            <a:r>
              <a:rPr lang="tr-TR" dirty="0" smtClean="0"/>
              <a:t>, Paul J. </a:t>
            </a:r>
            <a:r>
              <a:rPr lang="tr-TR" dirty="0" err="1" smtClean="0"/>
              <a:t>Deitel</a:t>
            </a:r>
            <a:r>
              <a:rPr lang="tr-TR" dirty="0" smtClean="0"/>
              <a:t>, Sistem Yayıncılık, 2011</a:t>
            </a:r>
          </a:p>
          <a:p>
            <a:r>
              <a:rPr lang="tr-TR" dirty="0" smtClean="0"/>
              <a:t>İşte C Programlama Dili, </a:t>
            </a:r>
            <a:r>
              <a:rPr lang="tr-TR" dirty="0" err="1" smtClean="0"/>
              <a:t>Rifat</a:t>
            </a:r>
            <a:r>
              <a:rPr lang="tr-TR" dirty="0" smtClean="0"/>
              <a:t> </a:t>
            </a:r>
            <a:r>
              <a:rPr lang="tr-TR" dirty="0" err="1" smtClean="0"/>
              <a:t>Çölkesen</a:t>
            </a:r>
            <a:r>
              <a:rPr lang="tr-TR" dirty="0" smtClean="0"/>
              <a:t>, Papatya</a:t>
            </a:r>
          </a:p>
          <a:p>
            <a:pPr marL="0" indent="0">
              <a:buNone/>
            </a:pPr>
            <a:endParaRPr lang="tr-TR" dirty="0" smtClean="0"/>
          </a:p>
          <a:p>
            <a:r>
              <a:rPr lang="tr-TR" b="1" dirty="0" smtClean="0">
                <a:solidFill>
                  <a:srgbClr val="FF0000"/>
                </a:solidFill>
              </a:rPr>
              <a:t>Yarıyıl Çalışmaları		Sayısı	Katkı</a:t>
            </a:r>
          </a:p>
          <a:p>
            <a:r>
              <a:rPr lang="tr-TR" b="1" dirty="0" smtClean="0"/>
              <a:t>Ara Sınav			  	 1	% 48</a:t>
            </a:r>
          </a:p>
          <a:p>
            <a:r>
              <a:rPr lang="tr-TR" b="1" dirty="0" smtClean="0"/>
              <a:t>Ödev			   	  	 1	% 12</a:t>
            </a:r>
          </a:p>
          <a:p>
            <a:r>
              <a:rPr lang="tr-TR" dirty="0" smtClean="0"/>
              <a:t>Uygulama			   	 0	 % 0</a:t>
            </a:r>
          </a:p>
          <a:p>
            <a:r>
              <a:rPr lang="tr-TR" dirty="0" smtClean="0"/>
              <a:t>Projeler			   		 0	 % 0</a:t>
            </a:r>
          </a:p>
          <a:p>
            <a:r>
              <a:rPr lang="tr-TR" dirty="0" smtClean="0"/>
              <a:t>Pratik			   		 0	% 0</a:t>
            </a:r>
          </a:p>
          <a:p>
            <a:r>
              <a:rPr lang="tr-TR" dirty="0" smtClean="0"/>
              <a:t>Kısa Sınav			    	 0	% 0</a:t>
            </a:r>
          </a:p>
          <a:p>
            <a:r>
              <a:rPr lang="tr-TR" b="1" dirty="0" smtClean="0"/>
              <a:t>Yarıyıl Sonu Sınavı	  	 1	%40</a:t>
            </a:r>
          </a:p>
          <a:p>
            <a:endParaRPr lang="tr-TR" dirty="0" smtClean="0"/>
          </a:p>
          <a:p>
            <a:endParaRPr lang="tr-TR" dirty="0"/>
          </a:p>
        </p:txBody>
      </p:sp>
    </p:spTree>
    <p:extLst>
      <p:ext uri="{BB962C8B-B14F-4D97-AF65-F5344CB8AC3E}">
        <p14:creationId xmlns:p14="http://schemas.microsoft.com/office/powerpoint/2010/main" val="73025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51001" y="624110"/>
            <a:ext cx="9853612" cy="1280890"/>
          </a:xfrm>
        </p:spPr>
        <p:txBody>
          <a:bodyPr>
            <a:normAutofit fontScale="90000"/>
          </a:bodyPr>
          <a:lstStyle/>
          <a:p>
            <a:r>
              <a:rPr lang="tr-TR" dirty="0"/>
              <a:t>Bu dersin başarılı bir şekilde tamamlanmasıyla </a:t>
            </a:r>
            <a:r>
              <a:rPr lang="tr-TR" dirty="0" smtClean="0"/>
              <a:t>yapabileceklerimiz:</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endParaRPr lang="tr-TR" dirty="0"/>
          </a:p>
        </p:txBody>
      </p:sp>
      <p:sp>
        <p:nvSpPr>
          <p:cNvPr id="3" name="İçerik Yer Tutucusu 2"/>
          <p:cNvSpPr>
            <a:spLocks noGrp="1"/>
          </p:cNvSpPr>
          <p:nvPr>
            <p:ph idx="1"/>
          </p:nvPr>
        </p:nvSpPr>
        <p:spPr>
          <a:xfrm>
            <a:off x="2005012" y="2095500"/>
            <a:ext cx="9400050" cy="3777622"/>
          </a:xfrm>
        </p:spPr>
        <p:txBody>
          <a:bodyPr>
            <a:normAutofit/>
          </a:bodyPr>
          <a:lstStyle/>
          <a:p>
            <a:r>
              <a:rPr lang="tr-TR" sz="2000" dirty="0" smtClean="0"/>
              <a:t>Algoritma ve programlama mantığını anlamak,</a:t>
            </a:r>
          </a:p>
          <a:p>
            <a:endParaRPr lang="tr-TR" sz="2000" dirty="0" smtClean="0"/>
          </a:p>
          <a:p>
            <a:r>
              <a:rPr lang="tr-TR" sz="2000" dirty="0" smtClean="0"/>
              <a:t>Bir problemin akış diyagramını oluşturmak,</a:t>
            </a:r>
          </a:p>
          <a:p>
            <a:endParaRPr lang="tr-TR" sz="2000" dirty="0" smtClean="0"/>
          </a:p>
          <a:p>
            <a:r>
              <a:rPr lang="tr-TR" sz="2000" dirty="0" smtClean="0"/>
              <a:t>Akış diyagramı oluşturulmuş bir problemin programını gerçekleştirmek,</a:t>
            </a:r>
          </a:p>
          <a:p>
            <a:endParaRPr lang="tr-TR" sz="2000" dirty="0" smtClean="0"/>
          </a:p>
          <a:p>
            <a:r>
              <a:rPr lang="tr-TR" sz="2000" dirty="0" smtClean="0"/>
              <a:t>Programlama geliştirme ortamını kullanarak program yazmak.</a:t>
            </a:r>
            <a:endParaRPr lang="tr-TR" sz="2000" dirty="0"/>
          </a:p>
        </p:txBody>
      </p:sp>
    </p:spTree>
    <p:extLst>
      <p:ext uri="{BB962C8B-B14F-4D97-AF65-F5344CB8AC3E}">
        <p14:creationId xmlns:p14="http://schemas.microsoft.com/office/powerpoint/2010/main" val="152843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886" y="464456"/>
            <a:ext cx="10377714" cy="6255657"/>
          </a:xfrm>
        </p:spPr>
        <p:txBody>
          <a:bodyPr>
            <a:normAutofit/>
          </a:bodyPr>
          <a:lstStyle/>
          <a:p>
            <a:r>
              <a:rPr lang="tr-TR" b="1" dirty="0" smtClean="0"/>
              <a:t>Hafta	Konu</a:t>
            </a:r>
            <a:r>
              <a:rPr lang="tr-TR" dirty="0" smtClean="0"/>
              <a:t>	</a:t>
            </a:r>
          </a:p>
          <a:p>
            <a:r>
              <a:rPr lang="tr-TR" dirty="0" smtClean="0"/>
              <a:t>1		Programlamaya giriş		</a:t>
            </a:r>
          </a:p>
          <a:p>
            <a:r>
              <a:rPr lang="tr-TR" dirty="0" smtClean="0"/>
              <a:t>2		Algoritma ve akış diyagramları		</a:t>
            </a:r>
          </a:p>
          <a:p>
            <a:r>
              <a:rPr lang="tr-TR" dirty="0" smtClean="0"/>
              <a:t>3		C dilinin yapısı, ekran çıktı komutları, değişkenler		</a:t>
            </a:r>
          </a:p>
          <a:p>
            <a:r>
              <a:rPr lang="tr-TR" dirty="0" smtClean="0"/>
              <a:t>4		Temel giriş komutları, diziler, dizgiler		</a:t>
            </a:r>
          </a:p>
          <a:p>
            <a:r>
              <a:rPr lang="tr-TR" dirty="0" smtClean="0"/>
              <a:t>5		Operatörler, karşılaştırma yapıları(</a:t>
            </a:r>
            <a:r>
              <a:rPr lang="tr-TR" dirty="0" err="1" smtClean="0"/>
              <a:t>if</a:t>
            </a:r>
            <a:r>
              <a:rPr lang="tr-TR" dirty="0" smtClean="0"/>
              <a:t>, </a:t>
            </a:r>
            <a:r>
              <a:rPr lang="tr-TR" dirty="0" err="1" smtClean="0"/>
              <a:t>if</a:t>
            </a:r>
            <a:r>
              <a:rPr lang="tr-TR" dirty="0" smtClean="0"/>
              <a:t>-else, </a:t>
            </a:r>
            <a:r>
              <a:rPr lang="tr-TR" dirty="0" err="1" smtClean="0"/>
              <a:t>switch</a:t>
            </a:r>
            <a:r>
              <a:rPr lang="tr-TR" dirty="0" smtClean="0"/>
              <a:t>)		</a:t>
            </a:r>
          </a:p>
          <a:p>
            <a:r>
              <a:rPr lang="tr-TR" dirty="0" smtClean="0"/>
              <a:t>6		Tekrarlı yapılar(</a:t>
            </a:r>
            <a:r>
              <a:rPr lang="tr-TR" dirty="0" err="1" smtClean="0"/>
              <a:t>for</a:t>
            </a:r>
            <a:r>
              <a:rPr lang="tr-TR" dirty="0" smtClean="0"/>
              <a:t>, </a:t>
            </a:r>
            <a:r>
              <a:rPr lang="tr-TR" dirty="0" err="1" smtClean="0"/>
              <a:t>while</a:t>
            </a:r>
            <a:r>
              <a:rPr lang="tr-TR" dirty="0" smtClean="0"/>
              <a:t>, do-</a:t>
            </a:r>
            <a:r>
              <a:rPr lang="tr-TR" dirty="0" err="1" smtClean="0"/>
              <a:t>while</a:t>
            </a:r>
            <a:r>
              <a:rPr lang="tr-TR" dirty="0" smtClean="0"/>
              <a:t>), break, </a:t>
            </a:r>
            <a:r>
              <a:rPr lang="tr-TR" dirty="0" err="1" smtClean="0"/>
              <a:t>continue</a:t>
            </a:r>
            <a:r>
              <a:rPr lang="tr-TR" dirty="0" smtClean="0"/>
              <a:t>, </a:t>
            </a:r>
            <a:r>
              <a:rPr lang="tr-TR" dirty="0" err="1" smtClean="0"/>
              <a:t>goto</a:t>
            </a:r>
            <a:r>
              <a:rPr lang="tr-TR" dirty="0" smtClean="0"/>
              <a:t> deyimler</a:t>
            </a:r>
          </a:p>
          <a:p>
            <a:r>
              <a:rPr lang="tr-TR" dirty="0" smtClean="0"/>
              <a:t>7		Matematiksel işlemler ve hafıza yönetimi		</a:t>
            </a:r>
          </a:p>
          <a:p>
            <a:r>
              <a:rPr lang="tr-TR" dirty="0" smtClean="0"/>
              <a:t>8		Örneklerle genel tekrar, Ara sınav		</a:t>
            </a:r>
          </a:p>
          <a:p>
            <a:r>
              <a:rPr lang="tr-TR" dirty="0" smtClean="0"/>
              <a:t>9		Çözümlü örneklerle genel tekrar		</a:t>
            </a:r>
          </a:p>
          <a:p>
            <a:r>
              <a:rPr lang="tr-TR" dirty="0" smtClean="0"/>
              <a:t>10		Yapılar, sınıflar		</a:t>
            </a:r>
          </a:p>
          <a:p>
            <a:r>
              <a:rPr lang="tr-TR" dirty="0" smtClean="0"/>
              <a:t>11		Dosya işlemleri		</a:t>
            </a:r>
          </a:p>
          <a:p>
            <a:r>
              <a:rPr lang="tr-TR" dirty="0" smtClean="0"/>
              <a:t>12		Göstergeler (</a:t>
            </a:r>
            <a:r>
              <a:rPr lang="tr-TR" dirty="0" err="1" smtClean="0"/>
              <a:t>Pointer</a:t>
            </a:r>
            <a:r>
              <a:rPr lang="tr-TR" dirty="0" smtClean="0"/>
              <a:t>)		</a:t>
            </a:r>
          </a:p>
          <a:p>
            <a:r>
              <a:rPr lang="tr-TR" dirty="0" smtClean="0"/>
              <a:t>13		C# Programlama diline giriş		</a:t>
            </a:r>
          </a:p>
          <a:p>
            <a:r>
              <a:rPr lang="tr-TR" dirty="0" smtClean="0"/>
              <a:t>14		C# ile masaüstü ve web programlama</a:t>
            </a:r>
            <a:endParaRPr lang="tr-TR" dirty="0"/>
          </a:p>
        </p:txBody>
      </p:sp>
    </p:spTree>
    <p:extLst>
      <p:ext uri="{BB962C8B-B14F-4D97-AF65-F5344CB8AC3E}">
        <p14:creationId xmlns:p14="http://schemas.microsoft.com/office/powerpoint/2010/main" val="381909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4304" y="0"/>
            <a:ext cx="10957296" cy="4351338"/>
          </a:xfrm>
        </p:spPr>
        <p:txBody>
          <a:bodyPr/>
          <a:lstStyle/>
          <a:p>
            <a:pPr algn="ctr"/>
            <a:r>
              <a:rPr lang="tr-TR" sz="2000" b="1" dirty="0" smtClean="0"/>
              <a:t>PROGRAMLAMAYA GİRİŞ </a:t>
            </a:r>
          </a:p>
          <a:p>
            <a:pPr algn="ctr"/>
            <a:r>
              <a:rPr lang="tr-TR" sz="2000" b="1" dirty="0" smtClean="0"/>
              <a:t>Bilgisayar Nedir? </a:t>
            </a:r>
          </a:p>
          <a:p>
            <a:pPr lvl="1"/>
            <a:r>
              <a:rPr lang="tr-TR" sz="2200" dirty="0" smtClean="0"/>
              <a:t>Bilgisayar belli komutlara göre verileri işleyebilen ve çeşitli ortamlarda depolayabilen bir makinedir. Temel bilgisayar mimarisi Şekil 1’de görülmektedir.</a:t>
            </a:r>
            <a:endParaRPr lang="tr-TR" sz="2200" dirty="0"/>
          </a:p>
        </p:txBody>
      </p:sp>
      <p:pic>
        <p:nvPicPr>
          <p:cNvPr id="4" name="Resim 3"/>
          <p:cNvPicPr>
            <a:picLocks noChangeAspect="1"/>
          </p:cNvPicPr>
          <p:nvPr/>
        </p:nvPicPr>
        <p:blipFill>
          <a:blip r:embed="rId2"/>
          <a:stretch>
            <a:fillRect/>
          </a:stretch>
        </p:blipFill>
        <p:spPr>
          <a:xfrm>
            <a:off x="2293973" y="1930048"/>
            <a:ext cx="6900827" cy="3439793"/>
          </a:xfrm>
          <a:prstGeom prst="rect">
            <a:avLst/>
          </a:prstGeom>
        </p:spPr>
      </p:pic>
      <p:sp>
        <p:nvSpPr>
          <p:cNvPr id="5" name="Dikdörtgen 4"/>
          <p:cNvSpPr/>
          <p:nvPr/>
        </p:nvSpPr>
        <p:spPr>
          <a:xfrm>
            <a:off x="8381878" y="5185175"/>
            <a:ext cx="3375924" cy="369332"/>
          </a:xfrm>
          <a:prstGeom prst="rect">
            <a:avLst/>
          </a:prstGeom>
        </p:spPr>
        <p:txBody>
          <a:bodyPr wrap="none">
            <a:spAutoFit/>
          </a:bodyPr>
          <a:lstStyle/>
          <a:p>
            <a:r>
              <a:rPr lang="nn-NO" b="1" dirty="0">
                <a:solidFill>
                  <a:srgbClr val="4F81BC"/>
                </a:solidFill>
                <a:latin typeface="Calibri" panose="020F0502020204030204" pitchFamily="34" charset="0"/>
              </a:rPr>
              <a:t>Şekil 1. Temel bilgisayar mimarisi </a:t>
            </a:r>
            <a:endParaRPr lang="tr-TR" dirty="0"/>
          </a:p>
        </p:txBody>
      </p:sp>
      <p:sp>
        <p:nvSpPr>
          <p:cNvPr id="6" name="Dikdörtgen 5"/>
          <p:cNvSpPr/>
          <p:nvPr/>
        </p:nvSpPr>
        <p:spPr>
          <a:xfrm>
            <a:off x="1155700" y="5533714"/>
            <a:ext cx="11633200" cy="1107996"/>
          </a:xfrm>
          <a:prstGeom prst="rect">
            <a:avLst/>
          </a:prstGeom>
        </p:spPr>
        <p:txBody>
          <a:bodyPr wrap="square">
            <a:spAutoFit/>
          </a:bodyPr>
          <a:lstStyle/>
          <a:p>
            <a:r>
              <a:rPr lang="tr-TR" sz="2200" dirty="0"/>
              <a:t>Bilgisayar en genel haliyle yazılım ve donanım olarak iki kısma ayrılabilir. </a:t>
            </a:r>
            <a:r>
              <a:rPr lang="tr-TR" sz="2200" b="1" dirty="0">
                <a:solidFill>
                  <a:srgbClr val="FF0000"/>
                </a:solidFill>
              </a:rPr>
              <a:t>Donanım</a:t>
            </a:r>
            <a:r>
              <a:rPr lang="tr-TR" sz="2200" dirty="0"/>
              <a:t> bilgisayarın tüm fiziksel parçalarıdır. </a:t>
            </a:r>
            <a:r>
              <a:rPr lang="tr-TR" sz="2200" b="1" dirty="0">
                <a:solidFill>
                  <a:srgbClr val="FF0000"/>
                </a:solidFill>
              </a:rPr>
              <a:t>Yazılım</a:t>
            </a:r>
            <a:r>
              <a:rPr lang="tr-TR" sz="2200" dirty="0"/>
              <a:t> ise bilgisayar donanımının çalışabilmesi için gerekli olan komutlar bütünüdür. </a:t>
            </a:r>
          </a:p>
        </p:txBody>
      </p:sp>
    </p:spTree>
    <p:extLst>
      <p:ext uri="{BB962C8B-B14F-4D97-AF65-F5344CB8AC3E}">
        <p14:creationId xmlns:p14="http://schemas.microsoft.com/office/powerpoint/2010/main" val="250291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6900" y="304800"/>
            <a:ext cx="9637712" cy="6146800"/>
          </a:xfrm>
        </p:spPr>
        <p:txBody>
          <a:bodyPr>
            <a:normAutofit/>
          </a:bodyPr>
          <a:lstStyle/>
          <a:p>
            <a:r>
              <a:rPr lang="tr-TR" sz="2200" b="1" dirty="0">
                <a:solidFill>
                  <a:srgbClr val="FF0000"/>
                </a:solidFill>
              </a:rPr>
              <a:t>Program</a:t>
            </a:r>
            <a:r>
              <a:rPr lang="tr-TR" sz="2200" dirty="0"/>
              <a:t> bilgisayarın belli bir hedefi/işlemi gerçekleştirmesine yönelik komutlar bütünüdür. </a:t>
            </a:r>
          </a:p>
          <a:p>
            <a:r>
              <a:rPr lang="tr-TR" sz="2200" dirty="0"/>
              <a:t>Bilgisayarlar aslında oldukça gelişmiş elektronik devrelerdir. Örneğin gelişmiş bir işlemcinin içerisinde yaklaşık 1.000.000.000 civarında </a:t>
            </a:r>
            <a:r>
              <a:rPr lang="tr-TR" sz="2200" dirty="0" err="1"/>
              <a:t>transistör</a:t>
            </a:r>
            <a:r>
              <a:rPr lang="tr-TR" sz="2200" dirty="0"/>
              <a:t> bulunmaktadır. Burada söz konusu </a:t>
            </a:r>
            <a:r>
              <a:rPr lang="tr-TR" sz="2200" dirty="0" err="1"/>
              <a:t>transistörlerin</a:t>
            </a:r>
            <a:r>
              <a:rPr lang="tr-TR" sz="2200" dirty="0"/>
              <a:t> çalışması bir anahtara benzer. Yani </a:t>
            </a:r>
            <a:r>
              <a:rPr lang="tr-TR" sz="2200" dirty="0" err="1"/>
              <a:t>transistör</a:t>
            </a:r>
            <a:r>
              <a:rPr lang="tr-TR" sz="2200" dirty="0"/>
              <a:t> ya iletimdedir veya yalıtımdadır. </a:t>
            </a:r>
            <a:r>
              <a:rPr lang="tr-TR" sz="2200" b="1" dirty="0"/>
              <a:t>Bu nedenle bilgisayarlar sayısal elektronik mantığına göre (ikili sayı sistemine göre) çalışırlar. </a:t>
            </a:r>
            <a:endParaRPr lang="tr-TR" sz="2200" b="1" dirty="0" smtClean="0"/>
          </a:p>
          <a:p>
            <a:r>
              <a:rPr lang="tr-TR" sz="2200" dirty="0"/>
              <a:t>Sayısal elektronikte bir anahtarın kapalı olması (iletim) 1 ile açık olması (yalıtım) 0 ile ifade edilir. </a:t>
            </a:r>
            <a:endParaRPr lang="tr-TR" sz="2200" dirty="0" smtClean="0"/>
          </a:p>
          <a:p>
            <a:r>
              <a:rPr lang="tr-TR" sz="2200" dirty="0" smtClean="0"/>
              <a:t>Benzer </a:t>
            </a:r>
            <a:r>
              <a:rPr lang="tr-TR" sz="2200" dirty="0"/>
              <a:t>şekilde bir lambanın yanması 1, sönük olması 0 ile ifade edilir. </a:t>
            </a:r>
            <a:endParaRPr lang="tr-TR" sz="2200" dirty="0" smtClean="0"/>
          </a:p>
          <a:p>
            <a:r>
              <a:rPr lang="tr-TR" sz="2200" dirty="0" smtClean="0"/>
              <a:t>Bilgisayarların </a:t>
            </a:r>
            <a:r>
              <a:rPr lang="tr-TR" sz="2200" dirty="0"/>
              <a:t>ikili sayı sistemine göre </a:t>
            </a:r>
            <a:r>
              <a:rPr lang="tr-TR" sz="2200" dirty="0" smtClean="0"/>
              <a:t>çalışması, </a:t>
            </a:r>
            <a:r>
              <a:rPr lang="tr-TR" sz="2200" dirty="0"/>
              <a:t>yapılarından kaynaklanmaktadır. Örneğin </a:t>
            </a:r>
            <a:r>
              <a:rPr lang="tr-TR" sz="2200" dirty="0">
                <a:solidFill>
                  <a:srgbClr val="FF0000"/>
                </a:solidFill>
              </a:rPr>
              <a:t>A harfinin </a:t>
            </a:r>
            <a:r>
              <a:rPr lang="tr-TR" sz="2200" dirty="0"/>
              <a:t>bilgisayardaki karşılığı </a:t>
            </a:r>
            <a:r>
              <a:rPr lang="tr-TR" sz="2200" dirty="0">
                <a:solidFill>
                  <a:srgbClr val="FF0000"/>
                </a:solidFill>
              </a:rPr>
              <a:t>8 bitlik 0110 0101 </a:t>
            </a:r>
            <a:r>
              <a:rPr lang="tr-TR" sz="2200" dirty="0"/>
              <a:t>ifadesidir. </a:t>
            </a:r>
            <a:endParaRPr lang="tr-TR" sz="2200" dirty="0" smtClean="0"/>
          </a:p>
          <a:p>
            <a:r>
              <a:rPr lang="tr-TR" sz="2200" dirty="0" smtClean="0"/>
              <a:t>Yani </a:t>
            </a:r>
            <a:r>
              <a:rPr lang="tr-TR" sz="2200" b="1" dirty="0"/>
              <a:t>arka planda her şey 0 ve 1’lerle ifade edilir. </a:t>
            </a:r>
          </a:p>
        </p:txBody>
      </p:sp>
    </p:spTree>
    <p:extLst>
      <p:ext uri="{BB962C8B-B14F-4D97-AF65-F5344CB8AC3E}">
        <p14:creationId xmlns:p14="http://schemas.microsoft.com/office/powerpoint/2010/main" val="295732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7071449" y="296239"/>
            <a:ext cx="2444586" cy="2441739"/>
          </a:xfrm>
          <a:prstGeom prst="rect">
            <a:avLst/>
          </a:prstGeom>
        </p:spPr>
      </p:pic>
      <p:pic>
        <p:nvPicPr>
          <p:cNvPr id="4" name="Resim 3"/>
          <p:cNvPicPr>
            <a:picLocks noChangeAspect="1"/>
          </p:cNvPicPr>
          <p:nvPr/>
        </p:nvPicPr>
        <p:blipFill>
          <a:blip r:embed="rId3"/>
          <a:stretch>
            <a:fillRect/>
          </a:stretch>
        </p:blipFill>
        <p:spPr>
          <a:xfrm>
            <a:off x="1794929" y="296240"/>
            <a:ext cx="3458715" cy="2441739"/>
          </a:xfrm>
          <a:prstGeom prst="rect">
            <a:avLst/>
          </a:prstGeom>
        </p:spPr>
      </p:pic>
      <p:sp>
        <p:nvSpPr>
          <p:cNvPr id="6" name="İçerik Yer Tutucusu 2"/>
          <p:cNvSpPr txBox="1">
            <a:spLocks/>
          </p:cNvSpPr>
          <p:nvPr/>
        </p:nvSpPr>
        <p:spPr>
          <a:xfrm>
            <a:off x="1306714" y="3054696"/>
            <a:ext cx="10515600" cy="371186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sz="2200" dirty="0" smtClean="0"/>
              <a:t>Bilgisayar programları da aynı şekilde ikili sayı sistemiyle çalışır. </a:t>
            </a:r>
          </a:p>
          <a:p>
            <a:r>
              <a:rPr lang="tr-TR" sz="2200" dirty="0" smtClean="0"/>
              <a:t>İkili sayı sistemiyle yazılmış bir programa </a:t>
            </a:r>
            <a:r>
              <a:rPr lang="tr-TR" sz="2200" b="1" dirty="0" smtClean="0"/>
              <a:t>makine dili </a:t>
            </a:r>
            <a:r>
              <a:rPr lang="tr-TR" sz="2200" dirty="0" smtClean="0"/>
              <a:t>adı verilir. </a:t>
            </a:r>
          </a:p>
          <a:p>
            <a:r>
              <a:rPr lang="tr-TR" sz="2200" dirty="0" smtClean="0"/>
              <a:t>İşlemci tarafından çalıştırılan bütün programlar makine dilinde yazılmıştır.</a:t>
            </a:r>
          </a:p>
          <a:p>
            <a:pPr>
              <a:lnSpc>
                <a:spcPct val="120000"/>
              </a:lnSpc>
            </a:pPr>
            <a:r>
              <a:rPr lang="tr-TR" sz="2200" dirty="0" smtClean="0"/>
              <a:t>Üst düzey programlama dilleri kullanılarak geliştirilmiş bir program makine diline dönüştürüldükten sonra çalıştırılabilir. </a:t>
            </a:r>
          </a:p>
          <a:p>
            <a:pPr>
              <a:lnSpc>
                <a:spcPct val="170000"/>
              </a:lnSpc>
            </a:pPr>
            <a:r>
              <a:rPr lang="tr-TR" sz="2200" dirty="0" smtClean="0"/>
              <a:t>Özetle, </a:t>
            </a:r>
            <a:r>
              <a:rPr lang="tr-TR" sz="2200" b="1" dirty="0"/>
              <a:t>Makine kodu (yada makine dili) bilgisayarın işlemcisine ne yapacağını direk olarak söyleyen okunabilirliği düşük ve olabilecek en alt seviye programlama dilidir. </a:t>
            </a:r>
            <a:endParaRPr lang="tr-TR" sz="2200" b="1" dirty="0" smtClean="0"/>
          </a:p>
          <a:p>
            <a:pPr>
              <a:lnSpc>
                <a:spcPct val="170000"/>
              </a:lnSpc>
            </a:pPr>
            <a:r>
              <a:rPr lang="tr-TR" sz="2200" dirty="0" smtClean="0"/>
              <a:t>NOT: Kodun </a:t>
            </a:r>
            <a:r>
              <a:rPr lang="tr-TR" sz="2200" dirty="0"/>
              <a:t>işlemciye direk geçmesi ve okunabilirliğinin azalması onu daha alt seviye yapar, okunabilirliği yüksekse üst seviye programlama </a:t>
            </a:r>
            <a:r>
              <a:rPr lang="tr-TR" sz="2200" dirty="0" smtClean="0"/>
              <a:t>dilidir.</a:t>
            </a:r>
          </a:p>
          <a:p>
            <a:pPr>
              <a:lnSpc>
                <a:spcPct val="170000"/>
              </a:lnSpc>
            </a:pPr>
            <a:r>
              <a:rPr lang="tr-TR" sz="2200" dirty="0" smtClean="0"/>
              <a:t>Makine </a:t>
            </a:r>
            <a:r>
              <a:rPr lang="tr-TR" sz="2200" dirty="0"/>
              <a:t>kodunda arada hiçbir çevirme yoktur. Yani direk olarak CPU ile iletişim kurarsınız</a:t>
            </a:r>
            <a:r>
              <a:rPr lang="tr-TR" sz="2200" dirty="0" smtClean="0"/>
              <a:t>.</a:t>
            </a:r>
          </a:p>
          <a:p>
            <a:pPr>
              <a:lnSpc>
                <a:spcPct val="170000"/>
              </a:lnSpc>
            </a:pPr>
            <a:r>
              <a:rPr lang="tr-TR" sz="2200" dirty="0"/>
              <a:t>Bilgisayar işlemcisinin anladığı tek dil makine dilidir.</a:t>
            </a:r>
          </a:p>
        </p:txBody>
      </p:sp>
    </p:spTree>
    <p:extLst>
      <p:ext uri="{BB962C8B-B14F-4D97-AF65-F5344CB8AC3E}">
        <p14:creationId xmlns:p14="http://schemas.microsoft.com/office/powerpoint/2010/main" val="384113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19745" y="1227513"/>
            <a:ext cx="9093922" cy="3777622"/>
          </a:xfrm>
        </p:spPr>
        <p:txBody>
          <a:bodyPr/>
          <a:lstStyle/>
          <a:p>
            <a:pPr marL="0" indent="0" algn="ctr">
              <a:buNone/>
            </a:pPr>
            <a:r>
              <a:rPr lang="tr-TR" sz="2800" b="1" dirty="0">
                <a:solidFill>
                  <a:srgbClr val="FF0000"/>
                </a:solidFill>
              </a:rPr>
              <a:t>Programlama Dilleri </a:t>
            </a:r>
            <a:endParaRPr lang="tr-TR" sz="2800" b="1" dirty="0" smtClean="0">
              <a:solidFill>
                <a:srgbClr val="FF0000"/>
              </a:solidFill>
            </a:endParaRPr>
          </a:p>
          <a:p>
            <a:pPr marL="0" indent="0" algn="ctr">
              <a:buNone/>
            </a:pPr>
            <a:endParaRPr lang="tr-TR" sz="2800" b="1" dirty="0">
              <a:solidFill>
                <a:srgbClr val="FF0000"/>
              </a:solidFill>
            </a:endParaRPr>
          </a:p>
          <a:p>
            <a:r>
              <a:rPr lang="tr-TR" dirty="0"/>
              <a:t>İşlemci tarafından çalıştırılan programa </a:t>
            </a:r>
            <a:r>
              <a:rPr lang="tr-TR" b="1" dirty="0"/>
              <a:t>makine dili </a:t>
            </a:r>
            <a:r>
              <a:rPr lang="tr-TR" dirty="0"/>
              <a:t>veya </a:t>
            </a:r>
            <a:r>
              <a:rPr lang="tr-TR" b="1" dirty="0"/>
              <a:t>makine kodu </a:t>
            </a:r>
            <a:r>
              <a:rPr lang="tr-TR" dirty="0"/>
              <a:t>denir. </a:t>
            </a:r>
          </a:p>
          <a:p>
            <a:r>
              <a:rPr lang="tr-TR" dirty="0"/>
              <a:t>Makine dili 0 ve 1’lerden oluşan ve insan tarafından yazılması, okunması, anlaşılması ve değişiklik yapılması oldukça zor olan bir dildir. </a:t>
            </a:r>
          </a:p>
          <a:p>
            <a:r>
              <a:rPr lang="tr-TR" dirty="0"/>
              <a:t>Makine dilinde yazılmış örnek bir program aşağıda yer almaktadır. Aşağıdaki  program 1024. ve 1025. adreslerdeki verileri çarpıp üzerine 1026. adresteki veriyi ekleyen ve sonucu 1027. adrese kaydeden bir programdır. </a:t>
            </a:r>
          </a:p>
          <a:p>
            <a:endParaRPr lang="tr-TR" dirty="0"/>
          </a:p>
          <a:p>
            <a:endParaRPr lang="tr-TR" dirty="0"/>
          </a:p>
          <a:p>
            <a:endParaRPr lang="tr-TR" dirty="0"/>
          </a:p>
          <a:p>
            <a:endParaRPr lang="tr-TR" dirty="0"/>
          </a:p>
        </p:txBody>
      </p:sp>
      <p:sp>
        <p:nvSpPr>
          <p:cNvPr id="4" name="Dikdörtgen 3"/>
          <p:cNvSpPr/>
          <p:nvPr/>
        </p:nvSpPr>
        <p:spPr>
          <a:xfrm>
            <a:off x="3438699" y="4935557"/>
            <a:ext cx="6096000" cy="1200329"/>
          </a:xfrm>
          <a:prstGeom prst="rect">
            <a:avLst/>
          </a:prstGeom>
        </p:spPr>
        <p:txBody>
          <a:bodyPr>
            <a:spAutoFit/>
          </a:bodyPr>
          <a:lstStyle/>
          <a:p>
            <a:r>
              <a:rPr lang="tr-TR" dirty="0"/>
              <a:t>1. 00010000000000000000010000000000</a:t>
            </a:r>
          </a:p>
          <a:p>
            <a:r>
              <a:rPr lang="tr-TR" dirty="0"/>
              <a:t>2. 00100100000000000000010000000001</a:t>
            </a:r>
          </a:p>
          <a:p>
            <a:r>
              <a:rPr lang="tr-TR" dirty="0"/>
              <a:t>3. 00100011000000000000010000000010</a:t>
            </a:r>
          </a:p>
          <a:p>
            <a:r>
              <a:rPr lang="tr-TR" dirty="0"/>
              <a:t>4. 00010001000000000000010000000011</a:t>
            </a:r>
          </a:p>
        </p:txBody>
      </p:sp>
    </p:spTree>
    <p:extLst>
      <p:ext uri="{BB962C8B-B14F-4D97-AF65-F5344CB8AC3E}">
        <p14:creationId xmlns:p14="http://schemas.microsoft.com/office/powerpoint/2010/main" val="204467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3957" y="1346200"/>
            <a:ext cx="4552043" cy="4351338"/>
          </a:xfrm>
        </p:spPr>
        <p:txBody>
          <a:bodyPr>
            <a:normAutofit/>
          </a:bodyPr>
          <a:lstStyle/>
          <a:p>
            <a:r>
              <a:rPr lang="tr-TR" sz="2000" dirty="0" smtClean="0"/>
              <a:t>Makine </a:t>
            </a:r>
            <a:r>
              <a:rPr lang="tr-TR" sz="2000" dirty="0"/>
              <a:t>dili okunabilirliğinin ve </a:t>
            </a:r>
            <a:r>
              <a:rPr lang="tr-TR" sz="2000" dirty="0" smtClean="0"/>
              <a:t>yazılışının </a:t>
            </a:r>
            <a:r>
              <a:rPr lang="tr-TR" sz="2000" dirty="0"/>
              <a:t>kolaylaştırılması amacıyla 16’lık sayı sistemiyle (</a:t>
            </a:r>
            <a:r>
              <a:rPr lang="tr-TR" sz="2000" dirty="0" err="1"/>
              <a:t>hex</a:t>
            </a:r>
            <a:r>
              <a:rPr lang="tr-TR" sz="2000" dirty="0"/>
              <a:t> : </a:t>
            </a:r>
            <a:r>
              <a:rPr lang="tr-TR" sz="2000" dirty="0" err="1"/>
              <a:t>hexadecimal</a:t>
            </a:r>
            <a:r>
              <a:rPr lang="tr-TR" sz="2000" dirty="0"/>
              <a:t>) ifade </a:t>
            </a:r>
            <a:r>
              <a:rPr lang="tr-TR" sz="2000" dirty="0" smtClean="0"/>
              <a:t>edilir.</a:t>
            </a:r>
          </a:p>
          <a:p>
            <a:r>
              <a:rPr lang="tr-TR" sz="2000" dirty="0" smtClean="0"/>
              <a:t>Yanda </a:t>
            </a:r>
            <a:r>
              <a:rPr lang="tr-TR" sz="2000" dirty="0"/>
              <a:t>16 sayı düzeninde kodlanmış örnek bir makine dili programı görülmektedir. </a:t>
            </a:r>
          </a:p>
        </p:txBody>
      </p:sp>
      <p:sp>
        <p:nvSpPr>
          <p:cNvPr id="7" name="Dikdörtgen 6"/>
          <p:cNvSpPr/>
          <p:nvPr/>
        </p:nvSpPr>
        <p:spPr>
          <a:xfrm>
            <a:off x="5372100" y="290215"/>
            <a:ext cx="6540500" cy="6463308"/>
          </a:xfrm>
          <a:prstGeom prst="rect">
            <a:avLst/>
          </a:prstGeom>
        </p:spPr>
        <p:txBody>
          <a:bodyPr wrap="square">
            <a:spAutoFit/>
          </a:bodyPr>
          <a:lstStyle/>
          <a:p>
            <a:endParaRPr lang="pt-BR" dirty="0"/>
          </a:p>
          <a:p>
            <a:r>
              <a:rPr lang="pt-BR" dirty="0"/>
              <a:t>:1000000083161F3085000730860083120301950197</a:t>
            </a:r>
          </a:p>
          <a:p>
            <a:r>
              <a:rPr lang="pt-BR" dirty="0"/>
              <a:t>:10001000A401A5019401A101A201A3011130A20034</a:t>
            </a:r>
          </a:p>
          <a:p>
            <a:r>
              <a:rPr lang="pt-BR" dirty="0"/>
              <a:t>:100020006128A20115109510910192019301061DFE</a:t>
            </a:r>
          </a:p>
          <a:p>
            <a:r>
              <a:rPr lang="pt-BR" dirty="0"/>
              <a:t>:10003000A1280518282885182B2805192E28851988</a:t>
            </a:r>
          </a:p>
          <a:p>
            <a:r>
              <a:rPr lang="pt-BR" dirty="0"/>
              <a:t>:100040003128051A34280618432886184A286D28AE</a:t>
            </a:r>
          </a:p>
          <a:p>
            <a:r>
              <a:rPr lang="pt-BR" dirty="0"/>
              <a:t>:100050000130A20037280230A20037280330A20066</a:t>
            </a:r>
          </a:p>
          <a:p>
            <a:r>
              <a:rPr lang="pt-BR" dirty="0"/>
              <a:t>:1000600037280430A20037280530A2003728910B2A</a:t>
            </a:r>
          </a:p>
          <a:p>
            <a:r>
              <a:rPr lang="pt-BR" dirty="0"/>
              <a:t>:100070001728920B17289514930A1308093C031D9F</a:t>
            </a:r>
          </a:p>
          <a:p>
            <a:r>
              <a:rPr lang="pt-BR" dirty="0"/>
              <a:t>:10008000172815148615910B1728920B1728940A18</a:t>
            </a:r>
          </a:p>
          <a:p>
            <a:r>
              <a:rPr lang="pt-BR" dirty="0"/>
              <a:t>:1000900074201128910B1728920B172894037420B1</a:t>
            </a:r>
          </a:p>
          <a:p>
            <a:r>
              <a:rPr lang="pt-BR" dirty="0"/>
              <a:t>:1000A000112815109510220889001408880083165D</a:t>
            </a:r>
          </a:p>
          <a:p>
            <a:r>
              <a:rPr lang="pt-BR" dirty="0"/>
              <a:t>:1000B000081555308900AA30890088140811831268</a:t>
            </a:r>
          </a:p>
          <a:p>
            <a:r>
              <a:rPr lang="pt-BR" dirty="0"/>
              <a:t>:1000C0000800151095108312220889008316081461</a:t>
            </a:r>
          </a:p>
          <a:p>
            <a:r>
              <a:rPr lang="pt-BR" dirty="0"/>
              <a:t>:1000D00083120808940074201128861115185120E5</a:t>
            </a:r>
          </a:p>
          <a:p>
            <a:r>
              <a:rPr lang="pt-BR" dirty="0"/>
              <a:t>:1000E00095186128742011281408A100211882286D</a:t>
            </a:r>
          </a:p>
          <a:p>
            <a:r>
              <a:rPr lang="pt-BR" dirty="0"/>
              <a:t>:1000F00086120617A50B7928A5010613A50B7D28E6</a:t>
            </a:r>
          </a:p>
          <a:p>
            <a:r>
              <a:rPr lang="pt-BR" dirty="0"/>
              <a:t>:10010000A501842886167928A10C21189128861229</a:t>
            </a:r>
          </a:p>
          <a:p>
            <a:r>
              <a:rPr lang="pt-BR" dirty="0"/>
              <a:t>:100110000617A50B8828A5010613A50B8C28A50199</a:t>
            </a:r>
          </a:p>
          <a:p>
            <a:r>
              <a:rPr lang="pt-BR" dirty="0"/>
              <a:t>:10012000932886168828A40A2408073C031D8428DF</a:t>
            </a:r>
          </a:p>
          <a:p>
            <a:r>
              <a:rPr lang="pt-BR" dirty="0"/>
              <a:t>:10013000A4018617A50B99288613A50B9C28A50159</a:t>
            </a:r>
          </a:p>
          <a:p>
            <a:r>
              <a:rPr lang="pt-BR" dirty="0"/>
              <a:t>:1001400008001130A2001408A30051200000A628C6</a:t>
            </a:r>
          </a:p>
          <a:p>
            <a:r>
              <a:rPr lang="pt-BR" dirty="0"/>
              <a:t>:00000001FF</a:t>
            </a:r>
          </a:p>
        </p:txBody>
      </p:sp>
    </p:spTree>
    <p:extLst>
      <p:ext uri="{BB962C8B-B14F-4D97-AF65-F5344CB8AC3E}">
        <p14:creationId xmlns:p14="http://schemas.microsoft.com/office/powerpoint/2010/main" val="391391044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244</TotalTime>
  <Words>1077</Words>
  <Application>Microsoft Office PowerPoint</Application>
  <PresentationFormat>Geniş ekran</PresentationFormat>
  <Paragraphs>154</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SimSun</vt:lpstr>
      <vt:lpstr>Arial</vt:lpstr>
      <vt:lpstr>Calibri</vt:lpstr>
      <vt:lpstr>Century Gothic</vt:lpstr>
      <vt:lpstr>Wingdings 3</vt:lpstr>
      <vt:lpstr>Duman</vt:lpstr>
      <vt:lpstr>EE-107 BİLGİSAYAR PROGRAMLAMA</vt:lpstr>
      <vt:lpstr>PowerPoint Sunusu</vt:lpstr>
      <vt:lpstr>Bu dersin başarılı bir şekilde tamamlanmasıyla yapabileceklerimiz: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Program Geliştirmenin Aşamaları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dc:creator>
  <cp:lastModifiedBy>Meral</cp:lastModifiedBy>
  <cp:revision>22</cp:revision>
  <dcterms:created xsi:type="dcterms:W3CDTF">2021-09-06T09:41:45Z</dcterms:created>
  <dcterms:modified xsi:type="dcterms:W3CDTF">2021-10-05T06:24:43Z</dcterms:modified>
</cp:coreProperties>
</file>