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84" r:id="rId14"/>
    <p:sldId id="285" r:id="rId15"/>
    <p:sldId id="279" r:id="rId16"/>
    <p:sldId id="266" r:id="rId17"/>
    <p:sldId id="267" r:id="rId18"/>
    <p:sldId id="282" r:id="rId19"/>
    <p:sldId id="281" r:id="rId20"/>
    <p:sldId id="268" r:id="rId21"/>
    <p:sldId id="283" r:id="rId22"/>
    <p:sldId id="286" r:id="rId23"/>
    <p:sldId id="287" r:id="rId24"/>
    <p:sldId id="288" r:id="rId25"/>
    <p:sldId id="289" r:id="rId26"/>
    <p:sldId id="290" r:id="rId27"/>
    <p:sldId id="293" r:id="rId28"/>
    <p:sldId id="294" r:id="rId29"/>
    <p:sldId id="295" r:id="rId30"/>
    <p:sldId id="291" r:id="rId31"/>
    <p:sldId id="292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75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1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53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07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69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19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19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2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6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2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84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76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8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8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93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EA62-65F0-4433-B04B-FD3EB60323B0}" type="datetimeFigureOut">
              <a:rPr lang="tr-TR" smtClean="0"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8A4DC7-5662-49A8-BDD7-97B1D971F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64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Zib4IV2T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vDUc0SxPs" TargetMode="External"/><Relationship Id="rId2" Type="http://schemas.openxmlformats.org/officeDocument/2006/relationships/hyperlink" Target="https://www.youtube.com/watch?v=1RnyW2VHN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80902" y="1766455"/>
            <a:ext cx="10382596" cy="2262781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/>
              <a:t>EE 343 </a:t>
            </a:r>
            <a:br>
              <a:rPr lang="tr-TR" sz="4800" dirty="0" smtClean="0"/>
            </a:br>
            <a:r>
              <a:rPr lang="tr-TR" sz="4000" dirty="0" smtClean="0"/>
              <a:t>GÜÇ </a:t>
            </a:r>
            <a:r>
              <a:rPr lang="tr-TR" sz="4000" dirty="0"/>
              <a:t>SİSTEMLERİNDE İZLEME VE KORUMA</a:t>
            </a:r>
            <a:br>
              <a:rPr lang="tr-TR" sz="4000" dirty="0"/>
            </a:br>
            <a:r>
              <a:rPr lang="tr-TR" sz="4800" dirty="0" smtClean="0"/>
              <a:t>	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73978"/>
            <a:ext cx="9144000" cy="2743200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(3+0) (T+U)</a:t>
            </a:r>
          </a:p>
          <a:p>
            <a:pPr algn="ctr"/>
            <a:r>
              <a:rPr lang="tr-TR" dirty="0" smtClean="0"/>
              <a:t>4 AKTS</a:t>
            </a:r>
          </a:p>
          <a:p>
            <a:pPr algn="ctr"/>
            <a:r>
              <a:rPr lang="tr-TR" dirty="0" smtClean="0"/>
              <a:t>GAZİ ÜNİVERSİTESİ TEKNOLOJİ FAKÜLTESİ </a:t>
            </a:r>
          </a:p>
          <a:p>
            <a:pPr algn="ctr"/>
            <a:r>
              <a:rPr lang="tr-TR" dirty="0" smtClean="0"/>
              <a:t>ELEKTRİK ELEKTRONİK MÜHENDİSLİĞİ BÖLÜMÜ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DR ÖĞRETİM ÜYESİ MERAL ÖZARSLAN YATAK</a:t>
            </a:r>
          </a:p>
          <a:p>
            <a:pPr algn="ctr"/>
            <a:r>
              <a:rPr lang="tr-TR" dirty="0" smtClean="0"/>
              <a:t>ozarslanm@gazi.edu.tr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437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8171" y="301740"/>
            <a:ext cx="8911687" cy="7257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 KORUMAYA İHTİYAÇ DUYARIZ?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8171" y="1349829"/>
            <a:ext cx="9806441" cy="4561393"/>
          </a:xfrm>
        </p:spPr>
        <p:txBody>
          <a:bodyPr>
            <a:normAutofit/>
          </a:bodyPr>
          <a:lstStyle/>
          <a:p>
            <a:pPr lvl="0"/>
            <a:r>
              <a:rPr lang="tr-TR" sz="2200" b="1" dirty="0"/>
              <a:t>Can güvenliği</a:t>
            </a:r>
          </a:p>
          <a:p>
            <a:pPr lvl="0"/>
            <a:r>
              <a:rPr lang="tr-TR" sz="2200" dirty="0"/>
              <a:t>Yatırım maliyetinde çok büyük pay tutan </a:t>
            </a:r>
            <a:r>
              <a:rPr lang="tr-TR" sz="2200" b="1" dirty="0" err="1"/>
              <a:t>primer</a:t>
            </a:r>
            <a:r>
              <a:rPr lang="tr-TR" sz="2200" b="1" dirty="0"/>
              <a:t> teçhizatın korunması </a:t>
            </a:r>
            <a:r>
              <a:rPr lang="tr-TR" sz="2200" dirty="0"/>
              <a:t>(trafo, hücre kesici, kablo…)</a:t>
            </a:r>
          </a:p>
          <a:p>
            <a:pPr lvl="0"/>
            <a:r>
              <a:rPr lang="tr-TR" sz="2200" dirty="0"/>
              <a:t>Bir tesiste meydana gelebilecek herhangi bir arızanın </a:t>
            </a:r>
            <a:r>
              <a:rPr lang="tr-TR" sz="2200" b="1" dirty="0"/>
              <a:t>diğer tesisleri etkilememesi</a:t>
            </a:r>
          </a:p>
          <a:p>
            <a:pPr lvl="0"/>
            <a:r>
              <a:rPr lang="tr-TR" sz="2200" b="1" dirty="0"/>
              <a:t>Enerjinin sürekliliğini </a:t>
            </a:r>
            <a:r>
              <a:rPr lang="tr-TR" sz="2200" dirty="0"/>
              <a:t>sağlamak</a:t>
            </a:r>
          </a:p>
          <a:p>
            <a:pPr lvl="0"/>
            <a:r>
              <a:rPr lang="tr-TR" sz="2200" dirty="0"/>
              <a:t>Oluşması muhtemel </a:t>
            </a:r>
            <a:r>
              <a:rPr lang="tr-TR" sz="2200" b="1" dirty="0"/>
              <a:t>hammadde ve iş gücü kayıplarını </a:t>
            </a:r>
            <a:r>
              <a:rPr lang="tr-TR" sz="2200" dirty="0"/>
              <a:t>önlemek</a:t>
            </a:r>
          </a:p>
          <a:p>
            <a:pPr lvl="0"/>
            <a:r>
              <a:rPr lang="tr-TR" sz="2200" dirty="0"/>
              <a:t>Hassas ekipman arızalarını önlemek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84627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6176" y="174167"/>
            <a:ext cx="8911687" cy="71120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 ARIZA NEDENLERİ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31887" y="885371"/>
            <a:ext cx="10183812" cy="5798457"/>
          </a:xfrm>
        </p:spPr>
        <p:txBody>
          <a:bodyPr>
            <a:noAutofit/>
          </a:bodyPr>
          <a:lstStyle/>
          <a:p>
            <a:pPr lvl="0"/>
            <a:r>
              <a:rPr lang="tr-TR" sz="2200" b="1" dirty="0"/>
              <a:t>Havai Hat </a:t>
            </a:r>
            <a:r>
              <a:rPr lang="tr-TR" sz="2200" b="1" dirty="0" smtClean="0"/>
              <a:t>Arızaları  (</a:t>
            </a:r>
            <a:r>
              <a:rPr lang="tr-TR" sz="2200" b="1" dirty="0" err="1" smtClean="0"/>
              <a:t>Overhead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line</a:t>
            </a:r>
            <a:r>
              <a:rPr lang="tr-TR" sz="2200" b="1" dirty="0" smtClean="0"/>
              <a:t> ) </a:t>
            </a:r>
            <a:endParaRPr lang="tr-TR" sz="2200" b="1" dirty="0"/>
          </a:p>
          <a:p>
            <a:pPr lvl="1"/>
            <a:r>
              <a:rPr lang="tr-TR" sz="2200" dirty="0"/>
              <a:t>Atmosferik Etkiler (Yıldırım, buzlanma, rüzgar</a:t>
            </a:r>
            <a:r>
              <a:rPr lang="tr-TR" sz="2200" dirty="0" smtClean="0"/>
              <a:t>)</a:t>
            </a:r>
          </a:p>
          <a:p>
            <a:pPr lvl="1"/>
            <a:r>
              <a:rPr lang="tr-TR" sz="2200" dirty="0" smtClean="0"/>
              <a:t>(</a:t>
            </a:r>
            <a:r>
              <a:rPr lang="en-US" sz="2400" dirty="0">
                <a:hlinkClick r:id="rId2"/>
              </a:rPr>
              <a:t>HV Transmission line failure - YouTube</a:t>
            </a:r>
            <a:r>
              <a:rPr lang="tr-TR" sz="2200" dirty="0" smtClean="0"/>
              <a:t>)</a:t>
            </a:r>
            <a:endParaRPr lang="tr-TR" sz="2200" dirty="0"/>
          </a:p>
          <a:p>
            <a:pPr lvl="1"/>
            <a:r>
              <a:rPr lang="tr-TR" sz="2200" dirty="0"/>
              <a:t>Bitkiler (ağaçlar, yangınlar)</a:t>
            </a:r>
          </a:p>
          <a:p>
            <a:pPr lvl="1"/>
            <a:r>
              <a:rPr lang="tr-TR" sz="2200" dirty="0"/>
              <a:t>Mekanik etkiler ve zorlanmalar (vinç, hareketli objeler)</a:t>
            </a:r>
          </a:p>
          <a:p>
            <a:pPr lvl="1"/>
            <a:r>
              <a:rPr lang="tr-TR" sz="2200" dirty="0"/>
              <a:t>Temel etkiler (hat iletkenlerindeki çok büyük sarkmalar)</a:t>
            </a:r>
          </a:p>
          <a:p>
            <a:pPr lvl="0"/>
            <a:r>
              <a:rPr lang="tr-TR" sz="2200" b="1" dirty="0"/>
              <a:t>Kablo Arızaları</a:t>
            </a:r>
          </a:p>
          <a:p>
            <a:pPr lvl="1"/>
            <a:r>
              <a:rPr lang="tr-TR" sz="2200" dirty="0"/>
              <a:t>İzolasyon ve ark kaynaklı (eski, ömrünü tamamlamış kablolar)</a:t>
            </a:r>
          </a:p>
          <a:p>
            <a:pPr lvl="1"/>
            <a:r>
              <a:rPr lang="tr-TR" sz="2200" dirty="0"/>
              <a:t>Mekanik etkiler (kazılar sırasında meydana gelen arızalar)</a:t>
            </a:r>
          </a:p>
          <a:p>
            <a:pPr lvl="1"/>
            <a:r>
              <a:rPr lang="tr-TR" sz="2200" dirty="0"/>
              <a:t>Temel etkiler (izolasyonun yıpranması)</a:t>
            </a:r>
          </a:p>
          <a:p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10" y="1248228"/>
            <a:ext cx="2976997" cy="22082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4788" t="6221" r="1230" b="7960"/>
          <a:stretch/>
        </p:blipFill>
        <p:spPr>
          <a:xfrm>
            <a:off x="144379" y="4357754"/>
            <a:ext cx="3120571" cy="14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5371" y="870857"/>
            <a:ext cx="9109755" cy="5127451"/>
          </a:xfrm>
        </p:spPr>
        <p:txBody>
          <a:bodyPr>
            <a:normAutofit/>
          </a:bodyPr>
          <a:lstStyle/>
          <a:p>
            <a:pPr lvl="0"/>
            <a:r>
              <a:rPr lang="tr-TR" sz="2400" b="1" dirty="0"/>
              <a:t>Güç ve Ölçü Transformatörleri Arızaları  </a:t>
            </a:r>
          </a:p>
          <a:p>
            <a:pPr lvl="1"/>
            <a:r>
              <a:rPr lang="tr-TR" sz="2400" dirty="0"/>
              <a:t>İzolasyondan kaynaklı arızalar (geçici aşırı gerilimler)</a:t>
            </a:r>
          </a:p>
          <a:p>
            <a:pPr lvl="1"/>
            <a:r>
              <a:rPr lang="tr-TR" sz="2400" dirty="0"/>
              <a:t>Sistem dışında meydana gelen arızalar (transformatörün bağlı olduğu hat veya </a:t>
            </a:r>
            <a:r>
              <a:rPr lang="tr-TR" sz="2400" dirty="0" err="1"/>
              <a:t>barada</a:t>
            </a:r>
            <a:r>
              <a:rPr lang="tr-TR" sz="2400" dirty="0"/>
              <a:t> meydana gelen arızalar)</a:t>
            </a:r>
          </a:p>
          <a:p>
            <a:pPr lvl="1"/>
            <a:r>
              <a:rPr lang="tr-TR" sz="2400" dirty="0"/>
              <a:t>Temel etkiler</a:t>
            </a:r>
          </a:p>
          <a:p>
            <a:pPr lvl="0"/>
            <a:r>
              <a:rPr lang="tr-TR" sz="2400" b="1" dirty="0"/>
              <a:t>Bara Arızaları</a:t>
            </a:r>
          </a:p>
          <a:p>
            <a:pPr lvl="1"/>
            <a:r>
              <a:rPr lang="tr-TR" sz="2400" dirty="0"/>
              <a:t>Yabancı cismin neden olduğu kısa devreler (hayvanlar, düşen hat iletkenler)</a:t>
            </a:r>
          </a:p>
          <a:p>
            <a:pPr lvl="1"/>
            <a:r>
              <a:rPr lang="tr-TR" sz="2400" dirty="0"/>
              <a:t>Yanlış anahtarlamalar (sistemi topraklamaya kapama, yük altında ayırıcının açılması)</a:t>
            </a:r>
          </a:p>
          <a:p>
            <a:endParaRPr lang="tr-TR" dirty="0"/>
          </a:p>
        </p:txBody>
      </p:sp>
      <p:pic>
        <p:nvPicPr>
          <p:cNvPr id="3074" name="Picture 2" descr="https://upload.wikimedia.org/wikipedia/commons/0/03/SF6_current_transformer_TGFM-110_Russia.jpg?1632925379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200290"/>
            <a:ext cx="2979056" cy="22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edium voltage switchgear buses typical failures - Switchgear Cont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331380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1495" y="255142"/>
            <a:ext cx="8911687" cy="53092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Önemli Koruma Elemanları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495" y="786063"/>
            <a:ext cx="10635916" cy="6071937"/>
          </a:xfrm>
        </p:spPr>
        <p:txBody>
          <a:bodyPr>
            <a:noAutofit/>
          </a:bodyPr>
          <a:lstStyle/>
          <a:p>
            <a:r>
              <a:rPr lang="tr-TR" sz="2200" b="1" dirty="0">
                <a:solidFill>
                  <a:srgbClr val="FF0000"/>
                </a:solidFill>
              </a:rPr>
              <a:t>Röleler</a:t>
            </a:r>
            <a:r>
              <a:rPr lang="tr-TR" sz="2200" b="1" dirty="0"/>
              <a:t> </a:t>
            </a:r>
          </a:p>
          <a:p>
            <a:r>
              <a:rPr lang="tr-TR" sz="2200" dirty="0" smtClean="0"/>
              <a:t>Koruma röleleri, </a:t>
            </a:r>
            <a:r>
              <a:rPr lang="tr-TR" sz="2200" dirty="0"/>
              <a:t>elektrik güç sistemlerinin </a:t>
            </a:r>
            <a:r>
              <a:rPr lang="tr-TR" sz="2200" b="1" dirty="0" smtClean="0"/>
              <a:t>hayati önem </a:t>
            </a:r>
            <a:r>
              <a:rPr lang="tr-TR" sz="2200" b="1" dirty="0"/>
              <a:t>taşıyan </a:t>
            </a:r>
            <a:r>
              <a:rPr lang="tr-TR" sz="2200" dirty="0"/>
              <a:t>bir parçasıdır. </a:t>
            </a:r>
            <a:endParaRPr lang="tr-TR" sz="2200" dirty="0" smtClean="0"/>
          </a:p>
          <a:p>
            <a:r>
              <a:rPr lang="tr-TR" sz="2200" b="1" dirty="0" smtClean="0"/>
              <a:t>Normal </a:t>
            </a:r>
            <a:r>
              <a:rPr lang="tr-TR" sz="2200" b="1" dirty="0"/>
              <a:t>çalışma koşullarında gereksiz, fakat hatalı çalışma durumları ve dış etkenlerle karşılaşıldığında çok gereklidir. </a:t>
            </a:r>
            <a:endParaRPr lang="tr-TR" sz="2200" b="1" dirty="0" smtClean="0"/>
          </a:p>
          <a:p>
            <a:r>
              <a:rPr lang="tr-TR" sz="2200" dirty="0" smtClean="0"/>
              <a:t>Uygun </a:t>
            </a:r>
            <a:r>
              <a:rPr lang="tr-TR" sz="2200" dirty="0"/>
              <a:t>şekilde çalışan bir koruma </a:t>
            </a:r>
            <a:r>
              <a:rPr lang="tr-TR" sz="2200" dirty="0" smtClean="0"/>
              <a:t>rölesi, </a:t>
            </a:r>
            <a:r>
              <a:rPr lang="tr-TR" sz="2200" dirty="0"/>
              <a:t>güç sistemindeki </a:t>
            </a:r>
            <a:r>
              <a:rPr lang="tr-TR" sz="2200" b="1" dirty="0"/>
              <a:t>hatalı bölgeyi tespit edip hatasız bölgeleri etkilemeden bu hatalı bölgeyi devre dışı bırakmak için gerekli işlemleri başlatır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smtClean="0"/>
              <a:t>Koruma </a:t>
            </a:r>
            <a:r>
              <a:rPr lang="tr-TR" sz="2200" dirty="0"/>
              <a:t>rölelerini düzenleyip uygulamaya koyacak olan bir </a:t>
            </a:r>
            <a:r>
              <a:rPr lang="tr-TR" sz="2200" dirty="0" smtClean="0"/>
              <a:t>mühendisin </a:t>
            </a:r>
            <a:r>
              <a:rPr lang="tr-TR" sz="2200" b="1" dirty="0"/>
              <a:t>elektriğin üretilmesi, dağıtılması ve kullanılması için gerekli bütün alet ve cihazlar hakkında bilgi sahibi </a:t>
            </a:r>
            <a:r>
              <a:rPr lang="tr-TR" sz="2200" dirty="0"/>
              <a:t>olması gerekir. </a:t>
            </a:r>
            <a:endParaRPr lang="tr-TR" sz="2200" dirty="0" smtClean="0"/>
          </a:p>
          <a:p>
            <a:r>
              <a:rPr lang="tr-TR" sz="2200" dirty="0" smtClean="0"/>
              <a:t>Ayrıca </a:t>
            </a:r>
            <a:r>
              <a:rPr lang="tr-TR" sz="2200" b="1" dirty="0"/>
              <a:t>güç sisteminin normal ve hatalı çalışma durumlarındaki davranışlarının</a:t>
            </a:r>
            <a:r>
              <a:rPr lang="tr-TR" sz="2200" dirty="0"/>
              <a:t> da bilinmesi gerekir</a:t>
            </a:r>
            <a:r>
              <a:rPr lang="tr-TR" sz="2200" dirty="0" smtClean="0"/>
              <a:t>.</a:t>
            </a:r>
            <a:endParaRPr lang="tr-TR" sz="2200" dirty="0"/>
          </a:p>
          <a:p>
            <a:r>
              <a:rPr lang="tr-TR" sz="2200" b="1" dirty="0">
                <a:solidFill>
                  <a:schemeClr val="accent1"/>
                </a:solidFill>
              </a:rPr>
              <a:t>Arızalı hatları, cihazları yada diğer anormal tehlikeli güç sistemi koşullarını algılayıp uygun kontrol devresinin çalışmasını başlatır</a:t>
            </a:r>
            <a:r>
              <a:rPr lang="tr-TR" sz="2200" dirty="0"/>
              <a:t>.(IEEE 100-1984)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6170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2125" y="1925052"/>
            <a:ext cx="9916444" cy="3433011"/>
          </a:xfrm>
        </p:spPr>
        <p:txBody>
          <a:bodyPr/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Sigortalar</a:t>
            </a:r>
          </a:p>
          <a:p>
            <a:r>
              <a:rPr lang="tr-TR" sz="2200" dirty="0" smtClean="0"/>
              <a:t>İçerisinden </a:t>
            </a:r>
            <a:r>
              <a:rPr lang="tr-TR" sz="2200" b="1" dirty="0"/>
              <a:t>aşırı akım geçmesi </a:t>
            </a:r>
            <a:r>
              <a:rPr lang="tr-TR" sz="2200" dirty="0"/>
              <a:t>ile </a:t>
            </a:r>
            <a:r>
              <a:rPr lang="tr-TR" sz="2200" dirty="0" smtClean="0"/>
              <a:t>ısınıp kopan </a:t>
            </a:r>
            <a:r>
              <a:rPr lang="tr-TR" sz="2200" dirty="0"/>
              <a:t>yada </a:t>
            </a:r>
            <a:r>
              <a:rPr lang="tr-TR" sz="2200" b="1" dirty="0"/>
              <a:t>elektromanyetik olarak devre açıcı bir parçaya sahip aşırı akım koruma elemanıdır</a:t>
            </a:r>
            <a:r>
              <a:rPr lang="tr-TR" sz="2200" dirty="0"/>
              <a:t>. (IEEE 100-1984)</a:t>
            </a:r>
          </a:p>
          <a:p>
            <a:r>
              <a:rPr lang="tr-TR" sz="2200" dirty="0" smtClean="0"/>
              <a:t>Sigortalar </a:t>
            </a:r>
            <a:r>
              <a:rPr lang="tr-TR" sz="2200" dirty="0"/>
              <a:t>da koruma sistemlerinde sıkça kullanılan bir koruma elemanıdır. </a:t>
            </a:r>
            <a:endParaRPr lang="tr-TR" sz="2200" dirty="0" smtClean="0"/>
          </a:p>
          <a:p>
            <a:r>
              <a:rPr lang="tr-TR" sz="2200" dirty="0" smtClean="0"/>
              <a:t>Ancak </a:t>
            </a:r>
            <a:r>
              <a:rPr lang="tr-TR" sz="2200" dirty="0"/>
              <a:t>sigortaları rölelerden ayırmak gerekir. Çünkü çalışma prensibi ve görevleri açısından birbirinden farklıdır.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1095" y="208547"/>
            <a:ext cx="9563517" cy="128089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ANSI/IEEE C37 </a:t>
            </a:r>
            <a:r>
              <a:rPr lang="en-US" dirty="0">
                <a:solidFill>
                  <a:srgbClr val="FF0000"/>
                </a:solidFill>
              </a:rPr>
              <a:t>IEEE Standard Rating Structure for AC High-Voltage Circuit </a:t>
            </a:r>
            <a:r>
              <a:rPr lang="en-US" dirty="0" smtClean="0">
                <a:solidFill>
                  <a:srgbClr val="FF0000"/>
                </a:solidFill>
              </a:rPr>
              <a:t>Breakers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3579" y="1489437"/>
            <a:ext cx="10141033" cy="5173579"/>
          </a:xfrm>
        </p:spPr>
        <p:txBody>
          <a:bodyPr>
            <a:noAutofit/>
          </a:bodyPr>
          <a:lstStyle/>
          <a:p>
            <a:r>
              <a:rPr lang="en-US" sz="2200" dirty="0"/>
              <a:t>Bu </a:t>
            </a:r>
            <a:r>
              <a:rPr lang="en-US" sz="2200" dirty="0" err="1"/>
              <a:t>standart</a:t>
            </a:r>
            <a:r>
              <a:rPr lang="en-US" sz="2200" dirty="0"/>
              <a:t>, </a:t>
            </a:r>
            <a:r>
              <a:rPr lang="en-US" sz="2200" b="1" dirty="0"/>
              <a:t>1000 V </a:t>
            </a:r>
            <a:r>
              <a:rPr lang="tr-TR" sz="2200" b="1" dirty="0" smtClean="0"/>
              <a:t>AC</a:t>
            </a:r>
            <a:r>
              <a:rPr lang="en-US" sz="2200" b="1" dirty="0" smtClean="0"/>
              <a:t> </a:t>
            </a:r>
            <a:r>
              <a:rPr lang="en-US" sz="2200" dirty="0" err="1"/>
              <a:t>üzerindeki</a:t>
            </a:r>
            <a:r>
              <a:rPr lang="en-US" sz="2200" dirty="0"/>
              <a:t> </a:t>
            </a:r>
            <a:r>
              <a:rPr lang="en-US" sz="2200" dirty="0" err="1"/>
              <a:t>tüm</a:t>
            </a:r>
            <a:r>
              <a:rPr lang="en-US" sz="2200" dirty="0"/>
              <a:t> </a:t>
            </a:r>
            <a:r>
              <a:rPr lang="en-US" sz="2200" dirty="0" err="1"/>
              <a:t>voltaj</a:t>
            </a:r>
            <a:r>
              <a:rPr lang="en-US" sz="2200" dirty="0"/>
              <a:t> </a:t>
            </a:r>
            <a:r>
              <a:rPr lang="en-US" sz="2200" dirty="0" err="1"/>
              <a:t>değerlerini</a:t>
            </a:r>
            <a:r>
              <a:rPr lang="en-US" sz="2200" dirty="0"/>
              <a:t> </a:t>
            </a:r>
            <a:r>
              <a:rPr lang="en-US" sz="2200" dirty="0" err="1"/>
              <a:t>içeren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b="1" dirty="0"/>
              <a:t>ANSI C37.06-1997'de </a:t>
            </a:r>
            <a:r>
              <a:rPr lang="en-US" sz="2200" dirty="0" err="1"/>
              <a:t>listelenen</a:t>
            </a:r>
            <a:r>
              <a:rPr lang="en-US" sz="2200" dirty="0"/>
              <a:t> </a:t>
            </a:r>
            <a:r>
              <a:rPr lang="en-US" sz="2200" dirty="0" err="1" smtClean="0"/>
              <a:t>değerlere</a:t>
            </a:r>
            <a:r>
              <a:rPr lang="en-US" sz="2200" dirty="0" smtClean="0"/>
              <a:t> </a:t>
            </a:r>
            <a:r>
              <a:rPr lang="en-US" sz="2200" dirty="0" err="1"/>
              <a:t>sahip</a:t>
            </a:r>
            <a:r>
              <a:rPr lang="en-US" sz="2200" dirty="0"/>
              <a:t> </a:t>
            </a:r>
            <a:r>
              <a:rPr lang="tr-TR" sz="2200" dirty="0" smtClean="0"/>
              <a:t>tüm </a:t>
            </a:r>
            <a:r>
              <a:rPr lang="en-US" sz="2200" dirty="0" err="1" smtClean="0"/>
              <a:t>mekan</a:t>
            </a:r>
            <a:r>
              <a:rPr lang="en-US" sz="2200" dirty="0" smtClean="0"/>
              <a:t> </a:t>
            </a:r>
            <a:r>
              <a:rPr lang="tr-TR" sz="2200" dirty="0" smtClean="0"/>
              <a:t>tiplerinde kullanılan </a:t>
            </a:r>
            <a:r>
              <a:rPr lang="en-US" sz="2200" dirty="0" err="1" smtClean="0"/>
              <a:t>yüksek</a:t>
            </a:r>
            <a:r>
              <a:rPr lang="en-US" sz="2200" dirty="0" smtClean="0"/>
              <a:t> </a:t>
            </a:r>
            <a:r>
              <a:rPr lang="en-US" sz="2200" dirty="0" err="1"/>
              <a:t>voltajlı</a:t>
            </a:r>
            <a:r>
              <a:rPr lang="en-US" sz="2200" dirty="0"/>
              <a:t> </a:t>
            </a:r>
            <a:r>
              <a:rPr lang="en-US" sz="2200" dirty="0" err="1"/>
              <a:t>devre</a:t>
            </a:r>
            <a:r>
              <a:rPr lang="en-US" sz="2200" dirty="0"/>
              <a:t> </a:t>
            </a:r>
            <a:r>
              <a:rPr lang="en-US" sz="2200" dirty="0" err="1"/>
              <a:t>kesiciler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tr-TR" sz="2200" dirty="0" smtClean="0"/>
              <a:t>standartları ve dereceleri </a:t>
            </a:r>
            <a:r>
              <a:rPr lang="en-US" sz="2200" dirty="0" err="1" smtClean="0"/>
              <a:t>kapsar</a:t>
            </a:r>
            <a:r>
              <a:rPr lang="en-US" sz="2200" dirty="0"/>
              <a:t>. </a:t>
            </a:r>
            <a:endParaRPr lang="tr-TR" sz="2200" dirty="0" smtClean="0"/>
          </a:p>
          <a:p>
            <a:r>
              <a:rPr lang="en-US" sz="2200" dirty="0" smtClean="0"/>
              <a:t>Bu </a:t>
            </a:r>
            <a:r>
              <a:rPr lang="en-US" sz="2200" dirty="0" err="1"/>
              <a:t>standartların</a:t>
            </a:r>
            <a:r>
              <a:rPr lang="en-US" sz="2200" dirty="0"/>
              <a:t> </a:t>
            </a:r>
            <a:r>
              <a:rPr lang="en-US" sz="2200" dirty="0" err="1"/>
              <a:t>kapsadığı</a:t>
            </a:r>
            <a:r>
              <a:rPr lang="en-US" sz="2200" dirty="0"/>
              <a:t> </a:t>
            </a:r>
            <a:r>
              <a:rPr lang="en-US" sz="2200" dirty="0" err="1"/>
              <a:t>tipik</a:t>
            </a:r>
            <a:r>
              <a:rPr lang="en-US" sz="2200" dirty="0"/>
              <a:t> </a:t>
            </a:r>
            <a:r>
              <a:rPr lang="en-US" sz="2200" dirty="0" err="1"/>
              <a:t>devre</a:t>
            </a:r>
            <a:r>
              <a:rPr lang="en-US" sz="2200" dirty="0"/>
              <a:t> </a:t>
            </a:r>
            <a:r>
              <a:rPr lang="en-US" sz="2200" dirty="0" err="1"/>
              <a:t>kesiciler</a:t>
            </a:r>
            <a:r>
              <a:rPr lang="en-US" sz="2200" dirty="0"/>
              <a:t>, </a:t>
            </a:r>
            <a:r>
              <a:rPr lang="en-US" sz="2200" b="1" dirty="0"/>
              <a:t>4,76 kV </a:t>
            </a:r>
            <a:r>
              <a:rPr lang="en-US" sz="2200" b="1" dirty="0" err="1"/>
              <a:t>ile</a:t>
            </a:r>
            <a:r>
              <a:rPr lang="en-US" sz="2200" b="1" dirty="0"/>
              <a:t> 800 kV </a:t>
            </a:r>
            <a:r>
              <a:rPr lang="en-US" sz="2200" dirty="0" err="1"/>
              <a:t>arasında</a:t>
            </a:r>
            <a:r>
              <a:rPr lang="en-US" sz="2200" dirty="0"/>
              <a:t> </a:t>
            </a:r>
            <a:r>
              <a:rPr lang="en-US" sz="2200" dirty="0" err="1"/>
              <a:t>değişen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 </a:t>
            </a:r>
            <a:r>
              <a:rPr lang="en-US" sz="2200" dirty="0" err="1"/>
              <a:t>voltaj</a:t>
            </a:r>
            <a:r>
              <a:rPr lang="en-US" sz="2200" dirty="0"/>
              <a:t> </a:t>
            </a:r>
            <a:r>
              <a:rPr lang="en-US" sz="2200" dirty="0" err="1"/>
              <a:t>değerlerine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çeşitli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 </a:t>
            </a:r>
            <a:r>
              <a:rPr lang="en-US" sz="2200" dirty="0" err="1"/>
              <a:t>voltaj</a:t>
            </a:r>
            <a:r>
              <a:rPr lang="en-US" sz="2200" dirty="0"/>
              <a:t> </a:t>
            </a:r>
            <a:r>
              <a:rPr lang="en-US" sz="2200" dirty="0" err="1"/>
              <a:t>değerleriyle</a:t>
            </a:r>
            <a:r>
              <a:rPr lang="en-US" sz="2200" dirty="0"/>
              <a:t> </a:t>
            </a:r>
            <a:r>
              <a:rPr lang="en-US" sz="2200" b="1" dirty="0" err="1"/>
              <a:t>ilişkili</a:t>
            </a:r>
            <a:r>
              <a:rPr lang="en-US" sz="2200" b="1" dirty="0"/>
              <a:t> 600 A, 1200 A, 2000 A </a:t>
            </a:r>
            <a:r>
              <a:rPr lang="en-US" sz="2200" b="1" dirty="0" err="1"/>
              <a:t>ve</a:t>
            </a:r>
            <a:r>
              <a:rPr lang="en-US" sz="2200" b="1" dirty="0"/>
              <a:t> 3000 A </a:t>
            </a:r>
            <a:r>
              <a:rPr lang="en-US" sz="2200" dirty="0" err="1"/>
              <a:t>sürekli</a:t>
            </a:r>
            <a:r>
              <a:rPr lang="en-US" sz="2200" dirty="0"/>
              <a:t> </a:t>
            </a:r>
            <a:r>
              <a:rPr lang="en-US" sz="2200" dirty="0" err="1"/>
              <a:t>akım</a:t>
            </a:r>
            <a:r>
              <a:rPr lang="en-US" sz="2200" dirty="0"/>
              <a:t> </a:t>
            </a:r>
            <a:r>
              <a:rPr lang="en-US" sz="2200" dirty="0" err="1"/>
              <a:t>değerlerine</a:t>
            </a:r>
            <a:r>
              <a:rPr lang="en-US" sz="2200" dirty="0"/>
              <a:t> </a:t>
            </a:r>
            <a:r>
              <a:rPr lang="en-US" sz="2200" dirty="0" err="1"/>
              <a:t>sahiptir</a:t>
            </a:r>
            <a:r>
              <a:rPr lang="en-US" sz="2200" dirty="0"/>
              <a:t>. </a:t>
            </a:r>
            <a:endParaRPr lang="tr-TR" sz="2200" dirty="0" smtClean="0"/>
          </a:p>
          <a:p>
            <a:r>
              <a:rPr lang="en-US" sz="2200" dirty="0" err="1" smtClean="0"/>
              <a:t>Derecelendirme</a:t>
            </a:r>
            <a:r>
              <a:rPr lang="en-US" sz="2200" dirty="0" smtClean="0"/>
              <a:t> </a:t>
            </a:r>
            <a:r>
              <a:rPr lang="en-US" sz="2200" dirty="0" err="1"/>
              <a:t>yapısı</a:t>
            </a:r>
            <a:r>
              <a:rPr lang="en-US" sz="2200" dirty="0"/>
              <a:t>, </a:t>
            </a:r>
            <a:r>
              <a:rPr lang="en-US" sz="2200" b="1" dirty="0" err="1"/>
              <a:t>sürekli</a:t>
            </a:r>
            <a:r>
              <a:rPr lang="en-US" sz="2200" b="1" dirty="0"/>
              <a:t> </a:t>
            </a:r>
            <a:r>
              <a:rPr lang="en-US" sz="2200" b="1" dirty="0" err="1"/>
              <a:t>akım</a:t>
            </a:r>
            <a:r>
              <a:rPr lang="en-US" sz="2200" b="1" dirty="0"/>
              <a:t>, </a:t>
            </a:r>
            <a:r>
              <a:rPr lang="en-US" sz="2200" b="1" dirty="0" err="1"/>
              <a:t>dielektrik</a:t>
            </a:r>
            <a:r>
              <a:rPr lang="en-US" sz="2200" b="1" dirty="0"/>
              <a:t> </a:t>
            </a:r>
            <a:r>
              <a:rPr lang="en-US" sz="2200" b="1" dirty="0" err="1"/>
              <a:t>dayanım</a:t>
            </a:r>
            <a:r>
              <a:rPr lang="en-US" sz="2200" b="1" dirty="0"/>
              <a:t> </a:t>
            </a:r>
            <a:r>
              <a:rPr lang="en-US" sz="2200" b="1" dirty="0" err="1"/>
              <a:t>voltajları</a:t>
            </a:r>
            <a:r>
              <a:rPr lang="en-US" sz="2200" b="1" dirty="0"/>
              <a:t>, </a:t>
            </a:r>
            <a:r>
              <a:rPr lang="en-US" sz="2200" b="1" dirty="0" err="1"/>
              <a:t>kısa</a:t>
            </a:r>
            <a:r>
              <a:rPr lang="en-US" sz="2200" b="1" dirty="0"/>
              <a:t> </a:t>
            </a:r>
            <a:r>
              <a:rPr lang="en-US" sz="2200" b="1" dirty="0" err="1"/>
              <a:t>devre</a:t>
            </a:r>
            <a:r>
              <a:rPr lang="en-US" sz="2200" b="1" dirty="0"/>
              <a:t> </a:t>
            </a:r>
            <a:r>
              <a:rPr lang="en-US" sz="2200" b="1" dirty="0" err="1"/>
              <a:t>akımı</a:t>
            </a:r>
            <a:r>
              <a:rPr lang="en-US" sz="2200" b="1" dirty="0"/>
              <a:t>, </a:t>
            </a:r>
            <a:r>
              <a:rPr lang="en-US" sz="2200" b="1" dirty="0" err="1"/>
              <a:t>geçici</a:t>
            </a:r>
            <a:r>
              <a:rPr lang="en-US" sz="2200" b="1" dirty="0"/>
              <a:t> </a:t>
            </a:r>
            <a:r>
              <a:rPr lang="en-US" sz="2200" b="1" dirty="0" err="1"/>
              <a:t>kurtarma</a:t>
            </a:r>
            <a:r>
              <a:rPr lang="en-US" sz="2200" b="1" dirty="0"/>
              <a:t> </a:t>
            </a:r>
            <a:r>
              <a:rPr lang="en-US" sz="2200" b="1" dirty="0" err="1"/>
              <a:t>voltajı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kapasitör</a:t>
            </a:r>
            <a:r>
              <a:rPr lang="en-US" sz="2200" b="1" dirty="0"/>
              <a:t> </a:t>
            </a:r>
            <a:r>
              <a:rPr lang="en-US" sz="2200" b="1" dirty="0" err="1"/>
              <a:t>anahtarlama</a:t>
            </a:r>
            <a:r>
              <a:rPr lang="en-US" sz="2200" b="1" dirty="0"/>
              <a:t> </a:t>
            </a:r>
            <a:r>
              <a:rPr lang="en-US" sz="2200" dirty="0" err="1"/>
              <a:t>dahil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atanan</a:t>
            </a:r>
            <a:r>
              <a:rPr lang="en-US" sz="2200" dirty="0"/>
              <a:t> </a:t>
            </a:r>
            <a:r>
              <a:rPr lang="en-US" sz="2200" dirty="0" err="1"/>
              <a:t>tüm</a:t>
            </a:r>
            <a:r>
              <a:rPr lang="en-US" sz="2200" dirty="0"/>
              <a:t> </a:t>
            </a:r>
            <a:r>
              <a:rPr lang="en-US" sz="2200" dirty="0" err="1"/>
              <a:t>derecelendirmelerin</a:t>
            </a:r>
            <a:r>
              <a:rPr lang="en-US" sz="2200" dirty="0"/>
              <a:t> </a:t>
            </a:r>
            <a:r>
              <a:rPr lang="en-US" sz="2200" dirty="0" err="1"/>
              <a:t>yanı</a:t>
            </a:r>
            <a:r>
              <a:rPr lang="en-US" sz="2200" dirty="0"/>
              <a:t> </a:t>
            </a:r>
            <a:r>
              <a:rPr lang="en-US" sz="2200" dirty="0" err="1"/>
              <a:t>sıra</a:t>
            </a:r>
            <a:r>
              <a:rPr lang="en-US" sz="2200" dirty="0"/>
              <a:t> </a:t>
            </a:r>
            <a:r>
              <a:rPr lang="en-US" sz="2200" b="1" dirty="0" err="1"/>
              <a:t>mekanik</a:t>
            </a:r>
            <a:r>
              <a:rPr lang="en-US" sz="2200" b="1" dirty="0"/>
              <a:t> </a:t>
            </a:r>
            <a:r>
              <a:rPr lang="en-US" sz="2200" b="1" dirty="0" err="1"/>
              <a:t>dayanıklılık</a:t>
            </a:r>
            <a:r>
              <a:rPr lang="en-US" sz="2200" b="1" dirty="0"/>
              <a:t>, </a:t>
            </a:r>
            <a:r>
              <a:rPr lang="en-US" sz="2200" b="1" dirty="0" err="1"/>
              <a:t>yük</a:t>
            </a:r>
            <a:r>
              <a:rPr lang="en-US" sz="2200" b="1" dirty="0"/>
              <a:t> </a:t>
            </a:r>
            <a:r>
              <a:rPr lang="en-US" sz="2200" b="1" dirty="0" err="1"/>
              <a:t>akımı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faz</a:t>
            </a:r>
            <a:r>
              <a:rPr lang="en-US" sz="2200" b="1" dirty="0"/>
              <a:t> </a:t>
            </a:r>
            <a:r>
              <a:rPr lang="en-US" sz="2200" b="1" dirty="0" err="1"/>
              <a:t>dışı</a:t>
            </a:r>
            <a:r>
              <a:rPr lang="en-US" sz="2200" b="1" dirty="0"/>
              <a:t> </a:t>
            </a:r>
            <a:r>
              <a:rPr lang="en-US" sz="2200" b="1" dirty="0" err="1"/>
              <a:t>anahtarlama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ilgili</a:t>
            </a:r>
            <a:r>
              <a:rPr lang="en-US" sz="2200" dirty="0"/>
              <a:t> </a:t>
            </a:r>
            <a:r>
              <a:rPr lang="en-US" sz="2200" dirty="0" err="1"/>
              <a:t>yetenekler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temel</a:t>
            </a:r>
            <a:r>
              <a:rPr lang="en-US" sz="2200" dirty="0"/>
              <a:t> </a:t>
            </a:r>
            <a:r>
              <a:rPr lang="en-US" sz="2200" dirty="0" err="1"/>
              <a:t>oluşturur</a:t>
            </a:r>
            <a:r>
              <a:rPr lang="en-US" sz="2200" dirty="0"/>
              <a:t>. </a:t>
            </a:r>
            <a:endParaRPr lang="tr-TR" sz="2200" dirty="0" smtClean="0"/>
          </a:p>
          <a:p>
            <a:r>
              <a:rPr lang="en-US" sz="2200" dirty="0" smtClean="0"/>
              <a:t>Bu </a:t>
            </a:r>
            <a:r>
              <a:rPr lang="en-US" sz="2200" dirty="0" err="1"/>
              <a:t>standart</a:t>
            </a:r>
            <a:r>
              <a:rPr lang="en-US" sz="2200" dirty="0"/>
              <a:t>, IEEE </a:t>
            </a:r>
            <a:r>
              <a:rPr lang="en-US" sz="2200" dirty="0" err="1"/>
              <a:t>Std</a:t>
            </a:r>
            <a:r>
              <a:rPr lang="en-US" sz="2200" dirty="0"/>
              <a:t> C37.013 1997 </a:t>
            </a:r>
            <a:r>
              <a:rPr lang="en-US" sz="2200" dirty="0" err="1"/>
              <a:t>kapsamındaki</a:t>
            </a:r>
            <a:r>
              <a:rPr lang="en-US" sz="2200" dirty="0"/>
              <a:t> </a:t>
            </a:r>
            <a:r>
              <a:rPr lang="en-US" sz="2200" dirty="0" err="1"/>
              <a:t>jeneratör</a:t>
            </a:r>
            <a:r>
              <a:rPr lang="en-US" sz="2200" dirty="0"/>
              <a:t> </a:t>
            </a:r>
            <a:r>
              <a:rPr lang="en-US" sz="2200" dirty="0" err="1"/>
              <a:t>devre</a:t>
            </a:r>
            <a:r>
              <a:rPr lang="en-US" sz="2200" dirty="0"/>
              <a:t> </a:t>
            </a:r>
            <a:r>
              <a:rPr lang="en-US" sz="2200" dirty="0" err="1"/>
              <a:t>kesicilerini</a:t>
            </a:r>
            <a:r>
              <a:rPr lang="en-US" sz="2200" dirty="0"/>
              <a:t> </a:t>
            </a:r>
            <a:r>
              <a:rPr lang="en-US" sz="2200" dirty="0" err="1"/>
              <a:t>kapsamaz</a:t>
            </a:r>
            <a:r>
              <a:rPr lang="en-US" sz="2200" dirty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691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6811" y="0"/>
            <a:ext cx="8911687" cy="6241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GEREKSİNİMLERİ	</a:t>
            </a: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(KRİTERLERİ)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4633" y="624119"/>
            <a:ext cx="9739980" cy="5872934"/>
          </a:xfrm>
        </p:spPr>
        <p:txBody>
          <a:bodyPr>
            <a:normAutofit fontScale="62500" lnSpcReduction="20000"/>
          </a:bodyPr>
          <a:lstStyle/>
          <a:p>
            <a:r>
              <a:rPr lang="tr-TR" sz="2900" b="1" dirty="0" smtClean="0">
                <a:solidFill>
                  <a:srgbClr val="FF0000"/>
                </a:solidFill>
              </a:rPr>
              <a:t>1. GÜVENİLİRLİK</a:t>
            </a:r>
          </a:p>
          <a:p>
            <a:r>
              <a:rPr lang="tr-TR" sz="2900" dirty="0" smtClean="0"/>
              <a:t>ANSI </a:t>
            </a:r>
            <a:r>
              <a:rPr lang="tr-TR" sz="2900" dirty="0"/>
              <a:t>C37:100 de tanımlandığı gibi </a:t>
            </a:r>
            <a:r>
              <a:rPr lang="tr-TR" sz="2900" b="1" dirty="0"/>
              <a:t>güvenilirlik; röle </a:t>
            </a:r>
            <a:r>
              <a:rPr lang="tr-TR" sz="2900" b="1" dirty="0" smtClean="0"/>
              <a:t>ya da </a:t>
            </a:r>
            <a:r>
              <a:rPr lang="tr-TR" sz="2900" b="1" dirty="0"/>
              <a:t>röle sisteminin doğru çalışacağının kesinlik derecesinin ölçüsüdür</a:t>
            </a:r>
            <a:r>
              <a:rPr lang="tr-TR" sz="2900" dirty="0"/>
              <a:t>. </a:t>
            </a:r>
            <a:endParaRPr lang="tr-TR" sz="2900" dirty="0" smtClean="0"/>
          </a:p>
          <a:p>
            <a:r>
              <a:rPr lang="tr-TR" sz="2900" dirty="0" smtClean="0"/>
              <a:t>Koruma sistemi, </a:t>
            </a:r>
            <a:r>
              <a:rPr lang="tr-TR" sz="2900" dirty="0"/>
              <a:t>koruma bölgesi içerisinde oluşabilecek bir arızalı durumu güvenli olarak açabilmelidir</a:t>
            </a:r>
            <a:r>
              <a:rPr lang="tr-TR" sz="2900" dirty="0" smtClean="0"/>
              <a:t>.</a:t>
            </a:r>
          </a:p>
          <a:p>
            <a:r>
              <a:rPr lang="tr-TR" sz="2900" dirty="0" smtClean="0"/>
              <a:t>Koruma </a:t>
            </a:r>
            <a:r>
              <a:rPr lang="tr-TR" sz="2900" dirty="0"/>
              <a:t>sistemi için </a:t>
            </a:r>
            <a:r>
              <a:rPr lang="tr-TR" sz="2900" b="1" dirty="0"/>
              <a:t>tipik bir güvenilirlik seviyesi %95 </a:t>
            </a:r>
            <a:r>
              <a:rPr lang="tr-TR" sz="2900" dirty="0"/>
              <a:t>tir. Bunun anlamı bölge içerisinde oluşabilecek 100 hatadan 95’ini güvenli bir şekilde kesebilir.</a:t>
            </a:r>
          </a:p>
          <a:p>
            <a:r>
              <a:rPr lang="tr-TR" sz="2900" dirty="0" smtClean="0"/>
              <a:t>•</a:t>
            </a:r>
            <a:r>
              <a:rPr lang="tr-TR" sz="2900" b="1" dirty="0" smtClean="0"/>
              <a:t>Sağlamlık-Sağlam </a:t>
            </a:r>
            <a:r>
              <a:rPr lang="tr-TR" sz="2900" b="1" dirty="0"/>
              <a:t>çalışma: </a:t>
            </a:r>
            <a:r>
              <a:rPr lang="tr-TR" sz="2900" dirty="0"/>
              <a:t>Yüksek sağlamlık oranı = Düşük </a:t>
            </a:r>
            <a:r>
              <a:rPr lang="tr-TR" sz="2900" dirty="0" err="1"/>
              <a:t>trip</a:t>
            </a:r>
            <a:r>
              <a:rPr lang="tr-TR" sz="2900" dirty="0"/>
              <a:t> etmeme riski</a:t>
            </a:r>
          </a:p>
          <a:p>
            <a:r>
              <a:rPr lang="tr-TR" sz="2900" b="1" dirty="0" smtClean="0"/>
              <a:t>•Güvenlik</a:t>
            </a:r>
            <a:r>
              <a:rPr lang="tr-TR" sz="2900" b="1" dirty="0"/>
              <a:t>: Yüksek güvenlik </a:t>
            </a:r>
            <a:r>
              <a:rPr lang="tr-TR" sz="2900" dirty="0"/>
              <a:t>= Düşük yanlış </a:t>
            </a:r>
            <a:r>
              <a:rPr lang="tr-TR" sz="2900" dirty="0" err="1"/>
              <a:t>trip</a:t>
            </a:r>
            <a:r>
              <a:rPr lang="tr-TR" sz="2900" dirty="0"/>
              <a:t> etme riski</a:t>
            </a:r>
          </a:p>
          <a:p>
            <a:pPr lvl="1"/>
            <a:r>
              <a:rPr lang="tr-TR" sz="2900" b="1" dirty="0" smtClean="0"/>
              <a:t>TRİP </a:t>
            </a:r>
            <a:r>
              <a:rPr lang="tr-TR" sz="2900" b="1" dirty="0"/>
              <a:t>ETME</a:t>
            </a:r>
            <a:r>
              <a:rPr lang="tr-TR" sz="2900" dirty="0"/>
              <a:t>,  </a:t>
            </a:r>
            <a:r>
              <a:rPr lang="tr-TR" sz="2900" b="1" dirty="0" smtClean="0"/>
              <a:t>ekipmanları </a:t>
            </a:r>
            <a:r>
              <a:rPr lang="tr-TR" sz="2900" b="1" dirty="0"/>
              <a:t>kapatarak güvenli bir duruma getirecek koruyucu bir eyleme neden olan sinyallerdir. </a:t>
            </a:r>
            <a:endParaRPr lang="tr-TR" sz="2900" b="1" dirty="0" smtClean="0"/>
          </a:p>
          <a:p>
            <a:pPr lvl="1"/>
            <a:r>
              <a:rPr lang="tr-TR" sz="2900" dirty="0" smtClean="0"/>
              <a:t>Bu </a:t>
            </a:r>
            <a:r>
              <a:rPr lang="tr-TR" sz="2900" dirty="0"/>
              <a:t>eylem, ekipmanı hasardan korumak, güvenli olmayan çalışmayı önlemek, proses </a:t>
            </a:r>
            <a:r>
              <a:rPr lang="tr-TR" sz="2900" dirty="0" err="1"/>
              <a:t>upsetlerini</a:t>
            </a:r>
            <a:r>
              <a:rPr lang="tr-TR" sz="2900" dirty="0"/>
              <a:t> önlemek veya bunların herhangi bir kombinasyonu </a:t>
            </a:r>
            <a:r>
              <a:rPr lang="tr-TR" sz="2900" dirty="0" smtClean="0"/>
              <a:t>için yapılır.</a:t>
            </a:r>
          </a:p>
          <a:p>
            <a:pPr lvl="1"/>
            <a:r>
              <a:rPr lang="tr-TR" sz="2900" dirty="0" smtClean="0"/>
              <a:t> </a:t>
            </a:r>
            <a:r>
              <a:rPr lang="tr-TR" sz="2900" dirty="0"/>
              <a:t>TRIPLER, proses ve ekipmandan gelen </a:t>
            </a:r>
            <a:r>
              <a:rPr lang="tr-TR" sz="2900" b="1" dirty="0"/>
              <a:t>geri bildirime göre </a:t>
            </a:r>
            <a:r>
              <a:rPr lang="tr-TR" sz="2900" dirty="0"/>
              <a:t>yanıt oluşturan mantık uygulamasından kaynaklanan </a:t>
            </a:r>
            <a:r>
              <a:rPr lang="tr-TR" sz="2900" dirty="0" err="1"/>
              <a:t>spontan</a:t>
            </a:r>
            <a:r>
              <a:rPr lang="tr-TR" sz="2900" dirty="0"/>
              <a:t> eylemlerdir. </a:t>
            </a:r>
            <a:endParaRPr lang="tr-TR" sz="2900" dirty="0" smtClean="0"/>
          </a:p>
          <a:p>
            <a:pPr lvl="1"/>
            <a:r>
              <a:rPr lang="tr-TR" sz="2900" dirty="0" err="1" smtClean="0"/>
              <a:t>Triplerin</a:t>
            </a:r>
            <a:r>
              <a:rPr lang="tr-TR" sz="2900" dirty="0" smtClean="0"/>
              <a:t> </a:t>
            </a:r>
            <a:r>
              <a:rPr lang="tr-TR" sz="2900" dirty="0"/>
              <a:t>klasik örneği, </a:t>
            </a:r>
            <a:r>
              <a:rPr lang="tr-TR" sz="2900" b="1" dirty="0"/>
              <a:t>aşırı akım çeken bir motoru kapatmaktır</a:t>
            </a:r>
            <a:r>
              <a:rPr lang="tr-TR" sz="2900" dirty="0"/>
              <a:t>. TRIPLER bir işlem koşuluna tepki verirler</a:t>
            </a:r>
            <a:r>
              <a:rPr lang="tr-TR" sz="2900" dirty="0" smtClean="0"/>
              <a:t>.</a:t>
            </a:r>
          </a:p>
          <a:p>
            <a:pPr lvl="1"/>
            <a:r>
              <a:rPr lang="tr-TR" sz="2900" dirty="0" smtClean="0"/>
              <a:t>Özetle Trip </a:t>
            </a:r>
            <a:r>
              <a:rPr lang="tr-TR" sz="2900" dirty="0"/>
              <a:t>terimi, kontrol sistemi tarafından başlatılan ve bir cihazı veya cihazları önceden belirlenmiş bir duruma zorlayan bir eylemi ifade eder. Açtırma Sinyalleri Örneği: Valfi Kapatın, Valfi Açın, Motoru Durdurun, vb.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90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2337" y="465221"/>
            <a:ext cx="9962147" cy="6026572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2. HIZ:</a:t>
            </a:r>
          </a:p>
          <a:p>
            <a:r>
              <a:rPr lang="tr-TR" sz="2200" dirty="0"/>
              <a:t>Koruma </a:t>
            </a:r>
            <a:r>
              <a:rPr lang="tr-TR" sz="2200" dirty="0" smtClean="0"/>
              <a:t>sistemi, </a:t>
            </a:r>
            <a:r>
              <a:rPr lang="tr-TR" sz="2200" dirty="0"/>
              <a:t>aygıtlardaki hasarın en aza indirilmesi </a:t>
            </a:r>
            <a:r>
              <a:rPr lang="tr-TR" sz="2200" dirty="0" smtClean="0"/>
              <a:t>ve sistem </a:t>
            </a:r>
            <a:r>
              <a:rPr lang="tr-TR" sz="2200" dirty="0"/>
              <a:t>kararlılığının sürdürülebilmesi için </a:t>
            </a:r>
            <a:r>
              <a:rPr lang="tr-TR" sz="2200" b="1" dirty="0"/>
              <a:t>olabildiğince hızlı biçimde arızalı bölümü sistemden ayırmalıdır</a:t>
            </a:r>
            <a:r>
              <a:rPr lang="tr-TR" sz="2200" dirty="0"/>
              <a:t>. </a:t>
            </a:r>
            <a:endParaRPr lang="tr-TR" sz="2200" dirty="0" smtClean="0"/>
          </a:p>
          <a:p>
            <a:r>
              <a:rPr lang="tr-TR" sz="2200" dirty="0" smtClean="0"/>
              <a:t>Meydana </a:t>
            </a:r>
            <a:r>
              <a:rPr lang="tr-TR" sz="2200" dirty="0"/>
              <a:t>gelen hata </a:t>
            </a:r>
            <a:r>
              <a:rPr lang="tr-TR" sz="2200" b="1" dirty="0"/>
              <a:t>en kısa zamanda en az cihaz kaybıyla </a:t>
            </a:r>
            <a:r>
              <a:rPr lang="tr-TR" sz="2200" dirty="0"/>
              <a:t>giderilmelidir. </a:t>
            </a:r>
            <a:endParaRPr lang="tr-TR" sz="2200" dirty="0" smtClean="0"/>
          </a:p>
          <a:p>
            <a:r>
              <a:rPr lang="tr-TR" sz="2200" dirty="0" smtClean="0"/>
              <a:t>Yüksek </a:t>
            </a:r>
            <a:r>
              <a:rPr lang="tr-TR" sz="2200" dirty="0"/>
              <a:t>hızlı bir röle belirlenmiş bir zaman diliminden önce çalışmaya başlar. (genellikle 1, 3 bazen 5 periyot). </a:t>
            </a:r>
            <a:endParaRPr lang="tr-TR" sz="2200" dirty="0" smtClean="0"/>
          </a:p>
          <a:p>
            <a:r>
              <a:rPr lang="tr-TR" sz="2200" dirty="0" smtClean="0"/>
              <a:t>Hızlı </a:t>
            </a:r>
            <a:r>
              <a:rPr lang="tr-TR" sz="2200" dirty="0"/>
              <a:t>çalışma açısından diğer önemli bir nokta </a:t>
            </a:r>
            <a:r>
              <a:rPr lang="tr-TR" sz="2200" b="1" dirty="0"/>
              <a:t>büyük hata akımı sebebiyle cihazın tahrip olmasının önlenmesidir</a:t>
            </a:r>
            <a:r>
              <a:rPr lang="tr-TR" sz="2200" dirty="0"/>
              <a:t>.</a:t>
            </a:r>
          </a:p>
          <a:p>
            <a:endParaRPr lang="tr-TR" sz="2200" b="1" dirty="0" smtClean="0">
              <a:solidFill>
                <a:srgbClr val="FF0000"/>
              </a:solidFill>
            </a:endParaRPr>
          </a:p>
          <a:p>
            <a:r>
              <a:rPr lang="tr-TR" sz="2200" b="1" dirty="0" smtClean="0">
                <a:solidFill>
                  <a:srgbClr val="FF0000"/>
                </a:solidFill>
              </a:rPr>
              <a:t>Sonuç olarak;</a:t>
            </a:r>
            <a:endParaRPr lang="tr-TR" sz="2200" b="1" dirty="0">
              <a:solidFill>
                <a:srgbClr val="FF0000"/>
              </a:solidFill>
            </a:endParaRPr>
          </a:p>
          <a:p>
            <a:pPr lvl="1"/>
            <a:r>
              <a:rPr lang="tr-TR" sz="2200" dirty="0"/>
              <a:t>Yüksek hız </a:t>
            </a:r>
            <a:r>
              <a:rPr lang="tr-TR" sz="2200" b="1" dirty="0"/>
              <a:t>hatayı minimize </a:t>
            </a:r>
            <a:r>
              <a:rPr lang="tr-TR" sz="2200" dirty="0"/>
              <a:t>eder.</a:t>
            </a:r>
          </a:p>
          <a:p>
            <a:pPr lvl="1"/>
            <a:r>
              <a:rPr lang="tr-TR" sz="2200" dirty="0"/>
              <a:t>Yüksek hız </a:t>
            </a:r>
            <a:r>
              <a:rPr lang="tr-TR" sz="2200" b="1" dirty="0" err="1"/>
              <a:t>stabilite</a:t>
            </a:r>
            <a:r>
              <a:rPr lang="tr-TR" sz="2200" b="1" dirty="0"/>
              <a:t> problemlerini </a:t>
            </a:r>
            <a:r>
              <a:rPr lang="tr-TR" sz="2200" dirty="0"/>
              <a:t>azaltır</a:t>
            </a:r>
            <a:r>
              <a:rPr lang="tr-TR" sz="2200" dirty="0" smtClean="0"/>
              <a:t>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77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336884"/>
            <a:ext cx="9980612" cy="5574338"/>
          </a:xfrm>
        </p:spPr>
        <p:txBody>
          <a:bodyPr>
            <a:normAutofit/>
          </a:bodyPr>
          <a:lstStyle/>
          <a:p>
            <a:r>
              <a:rPr lang="tr-TR" sz="2200" b="1" dirty="0">
                <a:solidFill>
                  <a:srgbClr val="FF0000"/>
                </a:solidFill>
              </a:rPr>
              <a:t>3. SELEKTİVİTE (SEÇİCİLİK)</a:t>
            </a:r>
          </a:p>
          <a:p>
            <a:r>
              <a:rPr lang="tr-TR" sz="2200" b="1" dirty="0"/>
              <a:t>Koruma rölesinin koruma bölgesi içerisindeki hatalı durumla normal çalışma durumu arasında ayrım yapabilme özelliğidir. </a:t>
            </a:r>
          </a:p>
          <a:p>
            <a:r>
              <a:rPr lang="tr-TR" sz="2200" dirty="0"/>
              <a:t>Ayrıca </a:t>
            </a:r>
            <a:r>
              <a:rPr lang="tr-TR" sz="2200" dirty="0" smtClean="0"/>
              <a:t>röle, </a:t>
            </a:r>
            <a:r>
              <a:rPr lang="tr-TR" sz="2200" dirty="0"/>
              <a:t>hatanın kendi bölgesinde yer alıp almadığını ayırt edebilmelidir. </a:t>
            </a:r>
          </a:p>
          <a:p>
            <a:r>
              <a:rPr lang="tr-TR" sz="2200" dirty="0"/>
              <a:t>Bunun </a:t>
            </a:r>
            <a:r>
              <a:rPr lang="tr-TR" sz="2200" dirty="0" smtClean="0"/>
              <a:t>anlamı, </a:t>
            </a:r>
            <a:r>
              <a:rPr lang="tr-TR" sz="2200" b="1" dirty="0"/>
              <a:t>yalnızca arızalı bölgenin devre dışı kalması </a:t>
            </a:r>
            <a:r>
              <a:rPr lang="tr-TR" sz="2200" dirty="0"/>
              <a:t>sağlanmalıdır. </a:t>
            </a:r>
          </a:p>
          <a:p>
            <a:r>
              <a:rPr lang="tr-TR" sz="2200" b="1" dirty="0"/>
              <a:t>Başka bölgelerde </a:t>
            </a:r>
            <a:r>
              <a:rPr lang="tr-TR" sz="2200" dirty="0"/>
              <a:t>oluşan arızalı durumlarda veya </a:t>
            </a:r>
            <a:r>
              <a:rPr lang="tr-TR" sz="2200" b="1" dirty="0"/>
              <a:t>normal çalışma şartlarını arıza gibi </a:t>
            </a:r>
            <a:r>
              <a:rPr lang="tr-TR" sz="2200" dirty="0"/>
              <a:t>algılayıp gereksiz yere sistem kısımlarını devre dışı bırakmamalı ve </a:t>
            </a:r>
            <a:r>
              <a:rPr lang="tr-TR" sz="2200" b="1" dirty="0"/>
              <a:t>enerjisiz kalan kısımların mümkün olduğunca asgaride tutulmaya </a:t>
            </a:r>
            <a:r>
              <a:rPr lang="tr-TR" sz="2200" dirty="0"/>
              <a:t>çalışılmalıdır.</a:t>
            </a:r>
          </a:p>
          <a:p>
            <a:pPr lvl="1"/>
            <a:r>
              <a:rPr lang="tr-TR" sz="2200" b="1" dirty="0"/>
              <a:t>En önemlisi budur.</a:t>
            </a:r>
          </a:p>
          <a:p>
            <a:pPr lvl="1"/>
            <a:r>
              <a:rPr lang="tr-TR" sz="2200" dirty="0"/>
              <a:t>Minimum sayıda kesicinin </a:t>
            </a:r>
            <a:r>
              <a:rPr lang="tr-TR" sz="2200" dirty="0" err="1"/>
              <a:t>trip</a:t>
            </a:r>
            <a:r>
              <a:rPr lang="tr-TR" sz="2200" dirty="0"/>
              <a:t> etmemesi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2328" y="962526"/>
            <a:ext cx="9602788" cy="3777622"/>
          </a:xfrm>
        </p:spPr>
        <p:txBody>
          <a:bodyPr>
            <a:normAutofit lnSpcReduction="10000"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4. DUYARLILIK </a:t>
            </a:r>
          </a:p>
          <a:p>
            <a:r>
              <a:rPr lang="tr-TR" sz="2200" dirty="0" smtClean="0"/>
              <a:t>Röleler </a:t>
            </a:r>
            <a:r>
              <a:rPr lang="tr-TR" sz="2200" b="1" dirty="0"/>
              <a:t>en küçük bir hatayı tespit edecek kadar duyarlı </a:t>
            </a:r>
            <a:r>
              <a:rPr lang="tr-TR" sz="2200" dirty="0"/>
              <a:t>fakat </a:t>
            </a:r>
            <a:r>
              <a:rPr lang="tr-TR" sz="2200" b="1" dirty="0"/>
              <a:t>normal koşullara karşı duyarsız </a:t>
            </a:r>
            <a:r>
              <a:rPr lang="tr-TR" sz="2200" dirty="0"/>
              <a:t>kalmalıdır. </a:t>
            </a:r>
            <a:endParaRPr lang="tr-TR" sz="2200" dirty="0" smtClean="0"/>
          </a:p>
          <a:p>
            <a:r>
              <a:rPr lang="tr-TR" sz="2200" dirty="0" smtClean="0"/>
              <a:t>Yani </a:t>
            </a:r>
            <a:r>
              <a:rPr lang="tr-TR" sz="2200" b="1" dirty="0"/>
              <a:t>akım büyüklüğü öngörülen bir değeri aştığı </a:t>
            </a:r>
            <a:r>
              <a:rPr lang="tr-TR" sz="2200" dirty="0"/>
              <a:t>anda çalışmalıdır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Kesme </a:t>
            </a:r>
            <a:r>
              <a:rPr lang="tr-TR" sz="2200" dirty="0"/>
              <a:t>akımı veya ayarlanan değere ulaşmadığı sürece çalışmamalıdır</a:t>
            </a:r>
            <a:r>
              <a:rPr lang="tr-TR" sz="2200" dirty="0" smtClean="0"/>
              <a:t>.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b="1" dirty="0" smtClean="0">
                <a:solidFill>
                  <a:srgbClr val="FF0000"/>
                </a:solidFill>
              </a:rPr>
              <a:t>5. EKONOMİ </a:t>
            </a:r>
          </a:p>
          <a:p>
            <a:r>
              <a:rPr lang="tr-TR" sz="2200" dirty="0" smtClean="0"/>
              <a:t>Maksimum </a:t>
            </a:r>
            <a:r>
              <a:rPr lang="tr-TR" sz="2200" dirty="0"/>
              <a:t>koruma sistemi </a:t>
            </a:r>
            <a:r>
              <a:rPr lang="tr-TR" sz="2200" b="1" dirty="0"/>
              <a:t>en düşük </a:t>
            </a:r>
            <a:r>
              <a:rPr lang="tr-TR" sz="2200" b="1" dirty="0" smtClean="0"/>
              <a:t>fiyatla </a:t>
            </a:r>
            <a:r>
              <a:rPr lang="tr-TR" sz="2200" dirty="0" smtClean="0"/>
              <a:t>oluşturulmalıdır</a:t>
            </a:r>
            <a:r>
              <a:rPr lang="tr-T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1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399" y="0"/>
            <a:ext cx="11421979" cy="6278880"/>
          </a:xfrm>
        </p:spPr>
        <p:txBody>
          <a:bodyPr>
            <a:noAutofit/>
          </a:bodyPr>
          <a:lstStyle/>
          <a:p>
            <a:r>
              <a:rPr lang="en-US" sz="2200" b="1" dirty="0" err="1"/>
              <a:t>Güç</a:t>
            </a:r>
            <a:r>
              <a:rPr lang="en-US" sz="2200" b="1" dirty="0"/>
              <a:t> </a:t>
            </a:r>
            <a:r>
              <a:rPr lang="en-US" sz="2200" b="1" dirty="0" err="1"/>
              <a:t>Sist</a:t>
            </a:r>
            <a:r>
              <a:rPr lang="tr-TR" sz="2200" b="1" dirty="0"/>
              <a:t>e</a:t>
            </a:r>
            <a:r>
              <a:rPr lang="en-US" sz="2200" b="1" dirty="0" err="1"/>
              <a:t>mleri</a:t>
            </a:r>
            <a:r>
              <a:rPr lang="en-US" sz="2200" b="1" dirty="0"/>
              <a:t> </a:t>
            </a:r>
            <a:r>
              <a:rPr lang="en-US" sz="2200" b="1" dirty="0" err="1"/>
              <a:t>İzleme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Koruma</a:t>
            </a:r>
            <a:r>
              <a:rPr lang="en-US" sz="2200" b="1" dirty="0"/>
              <a:t> </a:t>
            </a:r>
            <a:r>
              <a:rPr lang="en-US" sz="2200" b="1" dirty="0" err="1" smtClean="0"/>
              <a:t>Dersi</a:t>
            </a:r>
            <a:r>
              <a:rPr lang="tr-TR" sz="2200" b="1" dirty="0" smtClean="0"/>
              <a:t> İçeriği:</a:t>
            </a:r>
            <a:endParaRPr lang="tr-TR" sz="2200" b="1" dirty="0"/>
          </a:p>
          <a:p>
            <a:r>
              <a:rPr lang="tr-TR" sz="2200" dirty="0" smtClean="0"/>
              <a:t>G</a:t>
            </a:r>
            <a:r>
              <a:rPr lang="en-US" sz="2200" dirty="0" err="1" smtClean="0"/>
              <a:t>üç</a:t>
            </a:r>
            <a:r>
              <a:rPr lang="en-US" sz="2200" dirty="0" smtClean="0"/>
              <a:t> </a:t>
            </a:r>
            <a:r>
              <a:rPr lang="en-US" sz="2200" dirty="0" err="1"/>
              <a:t>sistemlerinde</a:t>
            </a:r>
            <a:r>
              <a:rPr lang="en-US" sz="2200" dirty="0"/>
              <a:t> </a:t>
            </a:r>
            <a:r>
              <a:rPr lang="en-US" sz="2200" dirty="0" err="1"/>
              <a:t>kullanılan</a:t>
            </a:r>
            <a:r>
              <a:rPr lang="en-US" sz="2200" dirty="0"/>
              <a:t> </a:t>
            </a:r>
            <a:r>
              <a:rPr lang="en-US" sz="2200" dirty="0" err="1"/>
              <a:t>temel</a:t>
            </a:r>
            <a:r>
              <a:rPr lang="en-US" sz="2200" dirty="0"/>
              <a:t> </a:t>
            </a:r>
            <a:r>
              <a:rPr lang="en-US" sz="2200" dirty="0" err="1"/>
              <a:t>ölçme</a:t>
            </a:r>
            <a:r>
              <a:rPr lang="en-US" sz="2200" dirty="0"/>
              <a:t> </a:t>
            </a:r>
            <a:r>
              <a:rPr lang="en-US" sz="2200" dirty="0" err="1"/>
              <a:t>elemanlarının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koruma</a:t>
            </a:r>
            <a:r>
              <a:rPr lang="en-US" sz="2200" dirty="0"/>
              <a:t> </a:t>
            </a:r>
            <a:r>
              <a:rPr lang="en-US" sz="2200" dirty="0" err="1"/>
              <a:t>elemanlarının</a:t>
            </a:r>
            <a:r>
              <a:rPr lang="en-US" sz="2200" dirty="0"/>
              <a:t> </a:t>
            </a:r>
            <a:endParaRPr lang="tr-TR" sz="2200" dirty="0" smtClean="0"/>
          </a:p>
          <a:p>
            <a:pPr lvl="1"/>
            <a:r>
              <a:rPr lang="en-US" sz="2200" dirty="0" err="1" smtClean="0"/>
              <a:t>çalışma</a:t>
            </a:r>
            <a:r>
              <a:rPr lang="en-US" sz="2200" dirty="0" smtClean="0"/>
              <a:t> </a:t>
            </a:r>
            <a:r>
              <a:rPr lang="en-US" sz="2200" dirty="0" err="1"/>
              <a:t>prensiplerini</a:t>
            </a:r>
            <a:r>
              <a:rPr lang="en-US" sz="2200" dirty="0"/>
              <a:t>, </a:t>
            </a:r>
            <a:endParaRPr lang="tr-TR" sz="2200" dirty="0" smtClean="0"/>
          </a:p>
          <a:p>
            <a:pPr lvl="1"/>
            <a:r>
              <a:rPr lang="en-US" sz="2200" dirty="0" err="1" smtClean="0"/>
              <a:t>devreye</a:t>
            </a:r>
            <a:r>
              <a:rPr lang="en-US" sz="2200" dirty="0" smtClean="0"/>
              <a:t> </a:t>
            </a:r>
            <a:r>
              <a:rPr lang="en-US" sz="2200" dirty="0" err="1"/>
              <a:t>bağlantısını</a:t>
            </a:r>
            <a:r>
              <a:rPr lang="en-US" sz="2200" dirty="0"/>
              <a:t>, </a:t>
            </a:r>
            <a:r>
              <a:rPr lang="en-US" sz="2200" dirty="0" err="1"/>
              <a:t>koordinasyonunu</a:t>
            </a:r>
            <a:r>
              <a:rPr lang="en-US" sz="2200" dirty="0"/>
              <a:t>, </a:t>
            </a:r>
            <a:endParaRPr lang="tr-TR" sz="2200" dirty="0" smtClean="0"/>
          </a:p>
          <a:p>
            <a:r>
              <a:rPr lang="tr-TR" sz="2200" dirty="0" smtClean="0"/>
              <a:t>G</a:t>
            </a:r>
            <a:r>
              <a:rPr lang="en-US" sz="2200" dirty="0" err="1" smtClean="0"/>
              <a:t>üç</a:t>
            </a:r>
            <a:r>
              <a:rPr lang="en-US" sz="2200" dirty="0" smtClean="0"/>
              <a:t> </a:t>
            </a:r>
            <a:r>
              <a:rPr lang="en-US" sz="2200" dirty="0" err="1"/>
              <a:t>sistemlerinin</a:t>
            </a:r>
            <a:r>
              <a:rPr lang="en-US" sz="2200" dirty="0"/>
              <a:t>, </a:t>
            </a:r>
            <a:r>
              <a:rPr lang="en-US" sz="2200" dirty="0" err="1"/>
              <a:t>işletim</a:t>
            </a:r>
            <a:r>
              <a:rPr lang="en-US" sz="2200" dirty="0"/>
              <a:t>, </a:t>
            </a:r>
            <a:r>
              <a:rPr lang="en-US" sz="2200" dirty="0" err="1"/>
              <a:t>koruma</a:t>
            </a:r>
            <a:r>
              <a:rPr lang="en-US" sz="2200" dirty="0"/>
              <a:t>, </a:t>
            </a:r>
            <a:r>
              <a:rPr lang="en-US" sz="2200" dirty="0" err="1"/>
              <a:t>kontrol</a:t>
            </a:r>
            <a:r>
              <a:rPr lang="en-US" sz="2200" dirty="0"/>
              <a:t>, </a:t>
            </a:r>
            <a:r>
              <a:rPr lang="en-US" sz="2200" dirty="0" err="1"/>
              <a:t>yönetim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uzaktan</a:t>
            </a:r>
            <a:r>
              <a:rPr lang="en-US" sz="2200" dirty="0"/>
              <a:t> </a:t>
            </a:r>
            <a:r>
              <a:rPr lang="en-US" sz="2200" dirty="0" err="1" smtClean="0"/>
              <a:t>okuma</a:t>
            </a:r>
            <a:endParaRPr lang="tr-TR" sz="2200" dirty="0" smtClean="0"/>
          </a:p>
          <a:p>
            <a:r>
              <a:rPr lang="en-US" sz="2200" dirty="0" smtClean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 smtClean="0"/>
              <a:t>uygulamalar</a:t>
            </a:r>
            <a:r>
              <a:rPr lang="en-US" sz="2200" dirty="0" smtClean="0"/>
              <a:t> </a:t>
            </a:r>
            <a:r>
              <a:rPr lang="en-US" sz="2200" dirty="0" err="1" smtClean="0"/>
              <a:t>için</a:t>
            </a:r>
            <a:r>
              <a:rPr lang="en-US" sz="2200" dirty="0" smtClean="0"/>
              <a:t> </a:t>
            </a:r>
            <a:r>
              <a:rPr lang="en-US" sz="2200" dirty="0" err="1" smtClean="0"/>
              <a:t>haberleşme</a:t>
            </a:r>
            <a:r>
              <a:rPr lang="en-US" sz="2200" dirty="0" smtClean="0"/>
              <a:t> </a:t>
            </a:r>
            <a:r>
              <a:rPr lang="en-US" sz="2200" dirty="0" err="1" smtClean="0"/>
              <a:t>tekniklerini</a:t>
            </a:r>
            <a:r>
              <a:rPr lang="en-US" sz="2200" dirty="0" smtClean="0"/>
              <a:t> </a:t>
            </a:r>
            <a:r>
              <a:rPr lang="en-US" sz="2200" dirty="0" err="1" smtClean="0"/>
              <a:t>içermektedir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r>
              <a:rPr lang="en-US" sz="2200" dirty="0"/>
              <a:t> </a:t>
            </a:r>
            <a:r>
              <a:rPr lang="tr-TR" sz="2200" b="1" dirty="0" smtClean="0"/>
              <a:t>Dersin Amacı: </a:t>
            </a:r>
          </a:p>
          <a:p>
            <a:pPr lvl="1"/>
            <a:r>
              <a:rPr lang="en-US" sz="2200" dirty="0" err="1" smtClean="0"/>
              <a:t>Güç</a:t>
            </a:r>
            <a:r>
              <a:rPr lang="en-US" sz="2200" dirty="0" smtClean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koruma</a:t>
            </a:r>
            <a:r>
              <a:rPr lang="en-US" sz="2200" dirty="0"/>
              <a:t> </a:t>
            </a:r>
            <a:r>
              <a:rPr lang="en-US" sz="2200" dirty="0" err="1"/>
              <a:t>elemanı</a:t>
            </a:r>
            <a:r>
              <a:rPr lang="en-US" sz="2200" dirty="0"/>
              <a:t> </a:t>
            </a:r>
            <a:r>
              <a:rPr lang="en-US" sz="2200" dirty="0" err="1"/>
              <a:t>tanıma</a:t>
            </a:r>
            <a:r>
              <a:rPr lang="en-US" sz="2200" dirty="0"/>
              <a:t> </a:t>
            </a:r>
            <a:r>
              <a:rPr lang="en-US" sz="2200" dirty="0" err="1"/>
              <a:t>koordinasyon</a:t>
            </a:r>
            <a:r>
              <a:rPr lang="en-US" sz="2200" dirty="0"/>
              <a:t> </a:t>
            </a:r>
            <a:r>
              <a:rPr lang="en-US" sz="2200" dirty="0" err="1"/>
              <a:t>prensiplerini</a:t>
            </a:r>
            <a:r>
              <a:rPr lang="en-US" sz="2200" dirty="0"/>
              <a:t> </a:t>
            </a:r>
            <a:r>
              <a:rPr lang="en-US" sz="2200" dirty="0" err="1"/>
              <a:t>öğrenmektir</a:t>
            </a:r>
            <a:r>
              <a:rPr lang="en-US" sz="2200" dirty="0"/>
              <a:t>.</a:t>
            </a:r>
            <a:endParaRPr lang="tr-TR" sz="2200" dirty="0"/>
          </a:p>
          <a:p>
            <a:r>
              <a:rPr lang="en-US" sz="2200" b="1" dirty="0" err="1" smtClean="0"/>
              <a:t>Dersin</a:t>
            </a:r>
            <a:r>
              <a:rPr lang="en-US" sz="2200" b="1" dirty="0" smtClean="0"/>
              <a:t> </a:t>
            </a:r>
            <a:r>
              <a:rPr lang="en-US" sz="2200" b="1" dirty="0" err="1"/>
              <a:t>Öğrenim</a:t>
            </a:r>
            <a:r>
              <a:rPr lang="en-US" sz="2200" b="1" dirty="0"/>
              <a:t> </a:t>
            </a:r>
            <a:r>
              <a:rPr lang="en-US" sz="2200" b="1" dirty="0" err="1" smtClean="0"/>
              <a:t>Çıktıları</a:t>
            </a:r>
            <a:endParaRPr lang="tr-TR" sz="2200" b="1" dirty="0" smtClean="0"/>
          </a:p>
          <a:p>
            <a:pPr lvl="1"/>
            <a:r>
              <a:rPr lang="en-US" sz="2200" dirty="0" smtClean="0"/>
              <a:t>Bu </a:t>
            </a:r>
            <a:r>
              <a:rPr lang="en-US" sz="2200" dirty="0" err="1"/>
              <a:t>dersi</a:t>
            </a:r>
            <a:r>
              <a:rPr lang="en-US" sz="2200" dirty="0"/>
              <a:t> </a:t>
            </a:r>
            <a:r>
              <a:rPr lang="en-US" sz="2200" dirty="0" err="1"/>
              <a:t>alan</a:t>
            </a:r>
            <a:r>
              <a:rPr lang="en-US" sz="2200" dirty="0"/>
              <a:t> </a:t>
            </a:r>
            <a:r>
              <a:rPr lang="en-US" sz="2200" dirty="0" err="1"/>
              <a:t>öğrenci</a:t>
            </a:r>
            <a:r>
              <a:rPr lang="en-US" sz="2200" dirty="0"/>
              <a:t>, </a:t>
            </a:r>
            <a:r>
              <a:rPr lang="en-US" sz="2200" dirty="0" err="1"/>
              <a:t>güç</a:t>
            </a:r>
            <a:r>
              <a:rPr lang="en-US" sz="2200" dirty="0"/>
              <a:t> </a:t>
            </a:r>
            <a:r>
              <a:rPr lang="en-US" sz="2200" dirty="0" err="1"/>
              <a:t>sisteminde</a:t>
            </a:r>
            <a:r>
              <a:rPr lang="en-US" sz="2200" dirty="0"/>
              <a:t> </a:t>
            </a:r>
            <a:r>
              <a:rPr lang="en-US" sz="2200" dirty="0" err="1"/>
              <a:t>kullanılan</a:t>
            </a:r>
            <a:r>
              <a:rPr lang="en-US" sz="2200" dirty="0"/>
              <a:t> </a:t>
            </a:r>
            <a:r>
              <a:rPr lang="en-US" sz="2200" dirty="0" err="1"/>
              <a:t>koruma</a:t>
            </a:r>
            <a:r>
              <a:rPr lang="en-US" sz="2200" dirty="0"/>
              <a:t> </a:t>
            </a:r>
            <a:r>
              <a:rPr lang="en-US" sz="2200" dirty="0" err="1"/>
              <a:t>elemanlarını</a:t>
            </a:r>
            <a:r>
              <a:rPr lang="en-US" sz="2200" dirty="0"/>
              <a:t> </a:t>
            </a:r>
            <a:r>
              <a:rPr lang="en-US" sz="2200" dirty="0" err="1"/>
              <a:t>bilir</a:t>
            </a:r>
            <a:r>
              <a:rPr lang="en-US" sz="2200" dirty="0"/>
              <a:t>.</a:t>
            </a:r>
            <a:endParaRPr lang="tr-TR" sz="2200" dirty="0"/>
          </a:p>
          <a:p>
            <a:pPr lvl="1"/>
            <a:r>
              <a:rPr lang="en-US" sz="2200" dirty="0" err="1" smtClean="0"/>
              <a:t>Koruma</a:t>
            </a:r>
            <a:r>
              <a:rPr lang="en-US" sz="2200" dirty="0" smtClean="0"/>
              <a:t> </a:t>
            </a:r>
            <a:r>
              <a:rPr lang="en-US" sz="2200" dirty="0" err="1"/>
              <a:t>elemanlarının</a:t>
            </a:r>
            <a:r>
              <a:rPr lang="en-US" sz="2200" dirty="0"/>
              <a:t> </a:t>
            </a:r>
            <a:r>
              <a:rPr lang="en-US" sz="2200" dirty="0" err="1"/>
              <a:t>çalışma</a:t>
            </a:r>
            <a:r>
              <a:rPr lang="en-US" sz="2200" dirty="0"/>
              <a:t> </a:t>
            </a:r>
            <a:r>
              <a:rPr lang="en-US" sz="2200" dirty="0" err="1"/>
              <a:t>prensibini</a:t>
            </a:r>
            <a:r>
              <a:rPr lang="en-US" sz="2200" dirty="0"/>
              <a:t> </a:t>
            </a:r>
            <a:r>
              <a:rPr lang="en-US" sz="2200" dirty="0" err="1"/>
              <a:t>bilir</a:t>
            </a:r>
            <a:r>
              <a:rPr lang="en-US" sz="2200" dirty="0"/>
              <a:t>, </a:t>
            </a:r>
            <a:r>
              <a:rPr lang="en-US" sz="2200" dirty="0" err="1"/>
              <a:t>koordinasyonunu</a:t>
            </a:r>
            <a:r>
              <a:rPr lang="en-US" sz="2200" dirty="0"/>
              <a:t> </a:t>
            </a:r>
            <a:r>
              <a:rPr lang="en-US" sz="2200" dirty="0" err="1"/>
              <a:t>sağlar</a:t>
            </a:r>
            <a:r>
              <a:rPr lang="en-US" sz="2200" dirty="0"/>
              <a:t>.</a:t>
            </a:r>
            <a:endParaRPr lang="tr-TR" sz="2200" dirty="0"/>
          </a:p>
          <a:p>
            <a:pPr lvl="1"/>
            <a:r>
              <a:rPr lang="en-US" sz="2200" dirty="0" err="1" smtClean="0"/>
              <a:t>Güç</a:t>
            </a:r>
            <a:r>
              <a:rPr lang="en-US" sz="2200" dirty="0" smtClean="0"/>
              <a:t> </a:t>
            </a:r>
            <a:r>
              <a:rPr lang="en-US" sz="2200" dirty="0" err="1"/>
              <a:t>sistemlerinde</a:t>
            </a:r>
            <a:r>
              <a:rPr lang="en-US" sz="2200" dirty="0"/>
              <a:t> </a:t>
            </a:r>
            <a:r>
              <a:rPr lang="en-US" sz="2200" dirty="0" err="1"/>
              <a:t>kullanılan</a:t>
            </a:r>
            <a:r>
              <a:rPr lang="en-US" sz="2200" dirty="0"/>
              <a:t> </a:t>
            </a:r>
            <a:r>
              <a:rPr lang="en-US" sz="2200" dirty="0" err="1"/>
              <a:t>veri</a:t>
            </a:r>
            <a:r>
              <a:rPr lang="en-US" sz="2200" dirty="0"/>
              <a:t> </a:t>
            </a:r>
            <a:r>
              <a:rPr lang="en-US" sz="2200" dirty="0" err="1"/>
              <a:t>iletişimi</a:t>
            </a:r>
            <a:r>
              <a:rPr lang="en-US" sz="2200" dirty="0"/>
              <a:t> </a:t>
            </a:r>
            <a:r>
              <a:rPr lang="en-US" sz="2200" dirty="0" err="1"/>
              <a:t>ihtiyacını</a:t>
            </a:r>
            <a:r>
              <a:rPr lang="en-US" sz="2200" dirty="0"/>
              <a:t> </a:t>
            </a:r>
            <a:r>
              <a:rPr lang="en-US" sz="2200" dirty="0" err="1"/>
              <a:t>tanımlar</a:t>
            </a:r>
            <a:r>
              <a:rPr lang="en-US" sz="2200" dirty="0"/>
              <a:t>.</a:t>
            </a:r>
            <a:endParaRPr lang="tr-TR" sz="2200" dirty="0"/>
          </a:p>
          <a:p>
            <a:pPr lvl="1"/>
            <a:r>
              <a:rPr lang="en-US" sz="2200" dirty="0" err="1" smtClean="0"/>
              <a:t>Güç</a:t>
            </a:r>
            <a:r>
              <a:rPr lang="en-US" sz="2200" dirty="0" smtClean="0"/>
              <a:t> </a:t>
            </a:r>
            <a:r>
              <a:rPr lang="en-US" sz="2200" dirty="0" err="1"/>
              <a:t>sistemleri</a:t>
            </a:r>
            <a:r>
              <a:rPr lang="en-US" sz="2200" dirty="0"/>
              <a:t> </a:t>
            </a:r>
            <a:r>
              <a:rPr lang="en-US" sz="2200" dirty="0" err="1"/>
              <a:t>uygulamaları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kullanılan</a:t>
            </a:r>
            <a:r>
              <a:rPr lang="en-US" sz="2200" dirty="0"/>
              <a:t> </a:t>
            </a:r>
            <a:r>
              <a:rPr lang="en-US" sz="2200" dirty="0" err="1"/>
              <a:t>haberleşme</a:t>
            </a:r>
            <a:r>
              <a:rPr lang="en-US" sz="2200" dirty="0"/>
              <a:t> </a:t>
            </a:r>
            <a:r>
              <a:rPr lang="en-US" sz="2200" dirty="0" err="1"/>
              <a:t>ortamlarını</a:t>
            </a:r>
            <a:r>
              <a:rPr lang="en-US" sz="2200" dirty="0"/>
              <a:t> </a:t>
            </a:r>
            <a:r>
              <a:rPr lang="en-US" sz="2200" dirty="0" err="1"/>
              <a:t>bilir</a:t>
            </a:r>
            <a:r>
              <a:rPr lang="en-US" sz="2200" dirty="0"/>
              <a:t>.</a:t>
            </a:r>
            <a:endParaRPr lang="tr-TR" sz="2200" dirty="0"/>
          </a:p>
          <a:p>
            <a:pPr lvl="1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95995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9093" t="11758" r="36012" b="34156"/>
          <a:stretch/>
        </p:blipFill>
        <p:spPr bwMode="auto">
          <a:xfrm>
            <a:off x="3396342" y="0"/>
            <a:ext cx="6176055" cy="3891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224698" y="4020447"/>
            <a:ext cx="10519341" cy="283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kabloda oluşan arıza sadece iki bara arasında kalan koruma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bölgesinde kalmalı,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röleleri veya ekipmanları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çalışarak,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sadece ilgili bölgeyi sistemden izole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etmelidir.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Arıza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olmayan sağ veya sol bölgelerde sistemin çalışmaya devam etmesi sağlanmalıdır.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Yani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bölgede seçici olmalıdır, hızlı olmalıdır.  </a:t>
            </a:r>
            <a:endParaRPr lang="tr-T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Ekipmanların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buradaki arızayı temizleyip geride kalan, diğer bölgelerdeki koruma röle ve ekipmanları engellememesi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25117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9011" y="513347"/>
            <a:ext cx="9595601" cy="5397875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Bir </a:t>
            </a:r>
            <a:r>
              <a:rPr lang="tr-TR" sz="2200" dirty="0"/>
              <a:t>hata anında </a:t>
            </a:r>
            <a:r>
              <a:rPr lang="tr-TR" sz="2200" b="1" dirty="0"/>
              <a:t>koruma sistemindeki karar verme süresi ‘</a:t>
            </a:r>
            <a:r>
              <a:rPr lang="tr-TR" sz="2200" b="1" dirty="0">
                <a:solidFill>
                  <a:srgbClr val="FF0000"/>
                </a:solidFill>
              </a:rPr>
              <a:t>zaman penceresi</a:t>
            </a:r>
            <a:r>
              <a:rPr lang="tr-TR" sz="2200" b="1" dirty="0"/>
              <a:t>’ çok kısadır </a:t>
            </a:r>
            <a:r>
              <a:rPr lang="tr-TR" sz="2200" dirty="0"/>
              <a:t>ve hata meydana geldiğinde </a:t>
            </a:r>
            <a:r>
              <a:rPr lang="tr-TR" sz="2200" b="1" dirty="0"/>
              <a:t>hatanın doğruluğunun kontrolü yada karar verme süresi ek zaman dilimlerinin oluşması </a:t>
            </a:r>
            <a:r>
              <a:rPr lang="tr-TR" sz="2200" dirty="0"/>
              <a:t>istenmez. </a:t>
            </a:r>
            <a:endParaRPr lang="tr-TR" sz="2200" dirty="0" smtClean="0"/>
          </a:p>
          <a:p>
            <a:r>
              <a:rPr lang="tr-TR" sz="2200" dirty="0" smtClean="0"/>
              <a:t>Bu </a:t>
            </a:r>
            <a:r>
              <a:rPr lang="tr-TR" sz="2200" dirty="0"/>
              <a:t>da çok önemli iki durumun ortaya çıkmasına neden olur:</a:t>
            </a:r>
          </a:p>
          <a:p>
            <a:endParaRPr lang="tr-TR" sz="2200" dirty="0"/>
          </a:p>
          <a:p>
            <a:r>
              <a:rPr lang="tr-TR" sz="2200" b="1" dirty="0"/>
              <a:t>Koruma cihazı doğru bir karar vermeli, </a:t>
            </a:r>
            <a:r>
              <a:rPr lang="tr-TR" sz="2200" dirty="0"/>
              <a:t>öyle ki hatanın </a:t>
            </a:r>
            <a:r>
              <a:rPr lang="tr-TR" sz="2200" dirty="0" smtClean="0"/>
              <a:t>tolerans </a:t>
            </a:r>
            <a:r>
              <a:rPr lang="tr-TR" sz="2200" dirty="0"/>
              <a:t>edilip edilmeyeceğini hemen tespit eder. Tolerans edilmeyecek ise hemen gerekli işlemi başlatır. Eğer hata geçici bir çalışma ise bunun sistem tarafına iletilmesine müsaade edilir.</a:t>
            </a:r>
          </a:p>
          <a:p>
            <a:endParaRPr lang="tr-TR" sz="2200" dirty="0"/>
          </a:p>
          <a:p>
            <a:r>
              <a:rPr lang="tr-TR" sz="2200" b="1" dirty="0"/>
              <a:t>Koruma cihazı eğer gerekli ise, problemli bölgeyi hızlı bir şekilde izole ederek </a:t>
            </a:r>
            <a:r>
              <a:rPr lang="tr-TR" sz="2200" dirty="0"/>
              <a:t>sistemin diğer kısımlarını arızanın etkilerinden korur.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380" y="1203452"/>
            <a:ext cx="4716378" cy="5654548"/>
          </a:xfrm>
        </p:spPr>
        <p:txBody>
          <a:bodyPr>
            <a:normAutofit/>
          </a:bodyPr>
          <a:lstStyle/>
          <a:p>
            <a:r>
              <a:rPr lang="tr-TR" sz="2200" dirty="0"/>
              <a:t>Röle uygulamalarının temel prensibi </a:t>
            </a:r>
            <a:r>
              <a:rPr lang="tr-TR" sz="2200" b="1" dirty="0"/>
              <a:t>güç sistemlerini </a:t>
            </a:r>
            <a:r>
              <a:rPr lang="tr-TR" sz="2200" b="1" dirty="0" smtClean="0"/>
              <a:t>koruma bölgelerine </a:t>
            </a:r>
            <a:r>
              <a:rPr lang="tr-TR" sz="2200" b="1" dirty="0"/>
              <a:t>ayırmak ve arızada en az miktarda sistem </a:t>
            </a:r>
            <a:r>
              <a:rPr lang="tr-TR" sz="2200" b="1" dirty="0" smtClean="0"/>
              <a:t>parçasını  ana </a:t>
            </a:r>
            <a:r>
              <a:rPr lang="tr-TR" sz="2200" b="1" dirty="0"/>
              <a:t>güç sisteminden ayırarak uygun korumayı </a:t>
            </a:r>
            <a:r>
              <a:rPr lang="tr-TR" sz="2200" b="1" dirty="0" smtClean="0"/>
              <a:t>sağlamaktır</a:t>
            </a:r>
            <a:r>
              <a:rPr lang="tr-TR" sz="2200" dirty="0" smtClean="0"/>
              <a:t>. </a:t>
            </a:r>
          </a:p>
          <a:p>
            <a:r>
              <a:rPr lang="tr-TR" sz="2200" dirty="0" smtClean="0"/>
              <a:t>Genel </a:t>
            </a:r>
            <a:r>
              <a:rPr lang="tr-TR" sz="2200" dirty="0"/>
              <a:t>hatlarıyla bir güç sisteminin kısımları:</a:t>
            </a:r>
          </a:p>
          <a:p>
            <a:pPr lvl="1"/>
            <a:r>
              <a:rPr lang="tr-TR" sz="2000" dirty="0" err="1" smtClean="0"/>
              <a:t>Generatörler</a:t>
            </a:r>
            <a:endParaRPr lang="tr-TR" sz="2000" dirty="0" smtClean="0"/>
          </a:p>
          <a:p>
            <a:pPr lvl="1"/>
            <a:r>
              <a:rPr lang="tr-TR" sz="2000" dirty="0" smtClean="0"/>
              <a:t>Transformatörler</a:t>
            </a:r>
            <a:endParaRPr lang="tr-TR" sz="2000" dirty="0"/>
          </a:p>
          <a:p>
            <a:pPr lvl="1"/>
            <a:r>
              <a:rPr lang="tr-TR" sz="2000" dirty="0" smtClean="0"/>
              <a:t>Baralar</a:t>
            </a:r>
            <a:endParaRPr lang="tr-TR" sz="2000" dirty="0"/>
          </a:p>
          <a:p>
            <a:pPr lvl="1"/>
            <a:r>
              <a:rPr lang="tr-TR" sz="2000" dirty="0" smtClean="0"/>
              <a:t>İletim hatları</a:t>
            </a:r>
          </a:p>
          <a:p>
            <a:pPr lvl="1"/>
            <a:r>
              <a:rPr lang="tr-TR" sz="2000" dirty="0" smtClean="0"/>
              <a:t>Dağıtım </a:t>
            </a:r>
            <a:r>
              <a:rPr lang="tr-TR" sz="2000" dirty="0"/>
              <a:t>hatları (</a:t>
            </a:r>
            <a:r>
              <a:rPr lang="tr-TR" sz="2000" dirty="0" err="1"/>
              <a:t>Fiderler</a:t>
            </a:r>
            <a:r>
              <a:rPr lang="tr-TR" sz="2000" dirty="0"/>
              <a:t>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8" y="0"/>
            <a:ext cx="7331242" cy="67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8911687" cy="64321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Kısa Devre Arızalarının </a:t>
            </a:r>
            <a:r>
              <a:rPr lang="tr-TR" sz="2800" b="1" dirty="0" smtClean="0">
                <a:solidFill>
                  <a:srgbClr val="FF0000"/>
                </a:solidFill>
              </a:rPr>
              <a:t>Etkileri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6083" y="1267326"/>
            <a:ext cx="10635917" cy="5590674"/>
          </a:xfrm>
        </p:spPr>
        <p:txBody>
          <a:bodyPr>
            <a:normAutofit/>
          </a:bodyPr>
          <a:lstStyle/>
          <a:p>
            <a:endParaRPr lang="tr-TR" sz="2400" dirty="0"/>
          </a:p>
          <a:p>
            <a:pPr>
              <a:spcAft>
                <a:spcPts val="1200"/>
              </a:spcAft>
            </a:pPr>
            <a:r>
              <a:rPr lang="tr-TR" sz="2200" dirty="0"/>
              <a:t>Kısa devreler </a:t>
            </a:r>
            <a:r>
              <a:rPr lang="tr-TR" sz="2200" b="1" dirty="0"/>
              <a:t>büyük akımların </a:t>
            </a:r>
            <a:r>
              <a:rPr lang="tr-TR" sz="2200" dirty="0"/>
              <a:t>akmasına neden olacağı için sistem elemanlarında </a:t>
            </a:r>
            <a:r>
              <a:rPr lang="tr-TR" sz="2200" b="1" dirty="0"/>
              <a:t>aşırı ısınma </a:t>
            </a:r>
            <a:r>
              <a:rPr lang="tr-TR" sz="2200" dirty="0"/>
              <a:t>yaparlar</a:t>
            </a:r>
            <a:r>
              <a:rPr lang="tr-TR" sz="2200" dirty="0" smtClean="0"/>
              <a:t>.</a:t>
            </a:r>
            <a:endParaRPr lang="tr-TR" sz="2200" dirty="0"/>
          </a:p>
          <a:p>
            <a:pPr>
              <a:spcAft>
                <a:spcPts val="1200"/>
              </a:spcAft>
            </a:pPr>
            <a:r>
              <a:rPr lang="tr-TR" sz="2200" dirty="0" smtClean="0"/>
              <a:t>Kısa </a:t>
            </a:r>
            <a:r>
              <a:rPr lang="tr-TR" sz="2200" dirty="0"/>
              <a:t>devre arızası bir elektrik arkı ile oluştuğu için yüksek </a:t>
            </a:r>
            <a:r>
              <a:rPr lang="tr-TR" sz="2200" dirty="0" smtClean="0"/>
              <a:t>sıcaklıklar cihazların </a:t>
            </a:r>
            <a:r>
              <a:rPr lang="tr-TR" sz="2200" b="1" dirty="0"/>
              <a:t>tahribat</a:t>
            </a:r>
            <a:r>
              <a:rPr lang="tr-TR" sz="2200" dirty="0"/>
              <a:t>ına ve </a:t>
            </a:r>
            <a:r>
              <a:rPr lang="tr-TR" sz="2200" b="1" dirty="0"/>
              <a:t>yangın</a:t>
            </a:r>
            <a:r>
              <a:rPr lang="tr-TR" sz="2200" dirty="0"/>
              <a:t>a neden olabilir.</a:t>
            </a:r>
          </a:p>
          <a:p>
            <a:pPr>
              <a:spcAft>
                <a:spcPts val="1200"/>
              </a:spcAft>
            </a:pPr>
            <a:r>
              <a:rPr lang="tr-TR" sz="2200" dirty="0" smtClean="0"/>
              <a:t>Kısa </a:t>
            </a:r>
            <a:r>
              <a:rPr lang="tr-TR" sz="2200" dirty="0"/>
              <a:t>devre </a:t>
            </a:r>
            <a:r>
              <a:rPr lang="tr-TR" sz="2200" b="1" dirty="0"/>
              <a:t>arızaları sistem gerilimini kabul edilebilir sınırlar </a:t>
            </a:r>
            <a:r>
              <a:rPr lang="tr-TR" sz="2200" b="1" dirty="0" err="1" smtClean="0"/>
              <a:t>dışınaa</a:t>
            </a:r>
            <a:r>
              <a:rPr lang="tr-TR" sz="2200" b="1" dirty="0" smtClean="0"/>
              <a:t> yükseltebilir </a:t>
            </a:r>
            <a:r>
              <a:rPr lang="tr-TR" sz="2200" dirty="0"/>
              <a:t>veya </a:t>
            </a:r>
            <a:r>
              <a:rPr lang="tr-TR" sz="2200" b="1" dirty="0"/>
              <a:t>alçaltabilir</a:t>
            </a:r>
            <a:r>
              <a:rPr lang="tr-TR" sz="2200" dirty="0"/>
              <a:t>.</a:t>
            </a:r>
          </a:p>
          <a:p>
            <a:pPr>
              <a:spcAft>
                <a:spcPts val="1200"/>
              </a:spcAft>
            </a:pPr>
            <a:r>
              <a:rPr lang="tr-TR" sz="2200" dirty="0" smtClean="0"/>
              <a:t>Kısa </a:t>
            </a:r>
            <a:r>
              <a:rPr lang="tr-TR" sz="2200" dirty="0"/>
              <a:t>devreler sistemin </a:t>
            </a:r>
            <a:r>
              <a:rPr lang="tr-TR" sz="2200" b="1" dirty="0"/>
              <a:t>dengesiz </a:t>
            </a:r>
            <a:r>
              <a:rPr lang="tr-TR" sz="2200" dirty="0"/>
              <a:t>olmasına neden olur.</a:t>
            </a:r>
          </a:p>
          <a:p>
            <a:pPr>
              <a:spcAft>
                <a:spcPts val="1200"/>
              </a:spcAft>
            </a:pPr>
            <a:r>
              <a:rPr lang="tr-TR" sz="2200" dirty="0" smtClean="0"/>
              <a:t>Kısa </a:t>
            </a:r>
            <a:r>
              <a:rPr lang="tr-TR" sz="2200" dirty="0"/>
              <a:t>devre arızaları </a:t>
            </a:r>
            <a:r>
              <a:rPr lang="tr-TR" sz="2200" b="1" dirty="0"/>
              <a:t>güç akışını engelleyebilir</a:t>
            </a:r>
            <a:r>
              <a:rPr lang="tr-TR" sz="2200" dirty="0"/>
              <a:t>.</a:t>
            </a:r>
          </a:p>
          <a:p>
            <a:pPr>
              <a:spcAft>
                <a:spcPts val="1200"/>
              </a:spcAft>
            </a:pPr>
            <a:r>
              <a:rPr lang="tr-TR" sz="2200" dirty="0" smtClean="0"/>
              <a:t>Kısa </a:t>
            </a:r>
            <a:r>
              <a:rPr lang="tr-TR" sz="2200" dirty="0"/>
              <a:t>devreler sistemin </a:t>
            </a:r>
            <a:r>
              <a:rPr lang="tr-TR" sz="2200" b="1" dirty="0"/>
              <a:t>kararlılığını bozabilir</a:t>
            </a:r>
            <a:r>
              <a:rPr lang="tr-TR" sz="22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31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385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Kısa Devre Arıza Tipleri ve </a:t>
            </a:r>
            <a:r>
              <a:rPr lang="tr-TR" sz="2400" b="1" dirty="0" smtClean="0">
                <a:solidFill>
                  <a:srgbClr val="FF0000"/>
                </a:solidFill>
              </a:rPr>
              <a:t>İstatistikleri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20" y="1331495"/>
            <a:ext cx="5964200" cy="44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3389" y="624110"/>
            <a:ext cx="9451223" cy="579048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Kısa Devre Arıza Oluştuğu Elemana Göre Arıza İstatistikleri: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24" y="1904999"/>
            <a:ext cx="7870403" cy="38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5263" y="287226"/>
            <a:ext cx="8911687" cy="46675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Koruma </a:t>
            </a:r>
            <a:r>
              <a:rPr lang="tr-TR" sz="2400" b="1" dirty="0" smtClean="0">
                <a:solidFill>
                  <a:srgbClr val="FF0000"/>
                </a:solidFill>
              </a:rPr>
              <a:t>Bölgeleri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05263" y="1090863"/>
            <a:ext cx="9499349" cy="5767137"/>
          </a:xfrm>
        </p:spPr>
        <p:txBody>
          <a:bodyPr>
            <a:normAutofit fontScale="92500"/>
          </a:bodyPr>
          <a:lstStyle/>
          <a:p>
            <a:r>
              <a:rPr lang="tr-TR" sz="2200" dirty="0"/>
              <a:t>Güç sistemlerindeki </a:t>
            </a:r>
            <a:r>
              <a:rPr lang="tr-TR" sz="2200" b="1" dirty="0"/>
              <a:t>bütün elemanlar arıza durumunda </a:t>
            </a:r>
            <a:r>
              <a:rPr lang="tr-TR" sz="2200" b="1" dirty="0" smtClean="0"/>
              <a:t>korunacak şekilde </a:t>
            </a:r>
            <a:r>
              <a:rPr lang="tr-TR" sz="2200" dirty="0"/>
              <a:t>koruma koordinasyonu yapılmalıdır. </a:t>
            </a:r>
            <a:endParaRPr lang="tr-TR" sz="2200" dirty="0" smtClean="0"/>
          </a:p>
          <a:p>
            <a:r>
              <a:rPr lang="tr-TR" sz="2200" dirty="0" smtClean="0"/>
              <a:t>Bazı </a:t>
            </a:r>
            <a:r>
              <a:rPr lang="tr-TR" sz="2200" dirty="0"/>
              <a:t>röleler </a:t>
            </a:r>
            <a:r>
              <a:rPr lang="tr-TR" sz="2200" b="1" dirty="0" smtClean="0"/>
              <a:t>sadece koruma </a:t>
            </a:r>
            <a:r>
              <a:rPr lang="tr-TR" sz="2200" b="1" dirty="0"/>
              <a:t>bölgesi </a:t>
            </a:r>
            <a:r>
              <a:rPr lang="tr-TR" sz="2200" dirty="0"/>
              <a:t>içindeki arızaya yakalar. </a:t>
            </a:r>
            <a:r>
              <a:rPr lang="tr-TR" sz="2200" b="1" dirty="0"/>
              <a:t>Ana koruma </a:t>
            </a:r>
            <a:r>
              <a:rPr lang="tr-TR" sz="2200" dirty="0"/>
              <a:t>gerçekleşir.</a:t>
            </a:r>
          </a:p>
          <a:p>
            <a:r>
              <a:rPr lang="tr-TR" sz="2200" dirty="0"/>
              <a:t>Bazı röleler ise </a:t>
            </a:r>
            <a:r>
              <a:rPr lang="tr-TR" sz="2200" b="1" dirty="0"/>
              <a:t>hem kendi bölgelerinde ki arızayı ve hem de komşu bölgedeki arızayı </a:t>
            </a:r>
            <a:r>
              <a:rPr lang="tr-TR" sz="2200" dirty="0"/>
              <a:t>yakalar. </a:t>
            </a:r>
            <a:r>
              <a:rPr lang="tr-TR" sz="2200" dirty="0" smtClean="0"/>
              <a:t>Böylelikle </a:t>
            </a:r>
            <a:r>
              <a:rPr lang="tr-TR" sz="2200" dirty="0"/>
              <a:t>komşu </a:t>
            </a:r>
            <a:r>
              <a:rPr lang="tr-TR" sz="2200" dirty="0" smtClean="0"/>
              <a:t>bölgedeki </a:t>
            </a:r>
            <a:r>
              <a:rPr lang="tr-TR" sz="2200" dirty="0"/>
              <a:t>arızaya </a:t>
            </a:r>
            <a:r>
              <a:rPr lang="tr-TR" sz="2200" b="1" dirty="0"/>
              <a:t>yedek koruma</a:t>
            </a:r>
            <a:r>
              <a:rPr lang="tr-TR" sz="2200" dirty="0"/>
              <a:t> sağlamış olur. </a:t>
            </a:r>
            <a:endParaRPr lang="tr-TR" sz="2200" dirty="0" smtClean="0"/>
          </a:p>
          <a:p>
            <a:r>
              <a:rPr lang="tr-TR" sz="2200" dirty="0" smtClean="0"/>
              <a:t>Sistemdeki </a:t>
            </a:r>
            <a:r>
              <a:rPr lang="tr-TR" sz="2200" b="1" dirty="0"/>
              <a:t>bütün elemanlar hem ana koruma </a:t>
            </a:r>
            <a:r>
              <a:rPr lang="tr-TR" sz="2200" b="1" dirty="0" smtClean="0"/>
              <a:t>hem </a:t>
            </a:r>
            <a:r>
              <a:rPr lang="tr-TR" sz="2200" b="1" dirty="0"/>
              <a:t>de yedek koruma röleleri ile korunmalıdır</a:t>
            </a:r>
            <a:r>
              <a:rPr lang="tr-TR" sz="2200" dirty="0"/>
              <a:t>.</a:t>
            </a:r>
          </a:p>
          <a:p>
            <a:r>
              <a:rPr lang="tr-TR" sz="2200" b="1" dirty="0" smtClean="0">
                <a:solidFill>
                  <a:srgbClr val="FF0000"/>
                </a:solidFill>
              </a:rPr>
              <a:t>Ana </a:t>
            </a:r>
            <a:r>
              <a:rPr lang="tr-TR" sz="2200" b="1" dirty="0">
                <a:solidFill>
                  <a:srgbClr val="FF0000"/>
                </a:solidFill>
              </a:rPr>
              <a:t>Koruma: </a:t>
            </a:r>
            <a:r>
              <a:rPr lang="tr-TR" sz="2200" dirty="0"/>
              <a:t>Güç sistemlerinde tespit edilen </a:t>
            </a:r>
            <a:r>
              <a:rPr lang="tr-TR" sz="2200" b="1" dirty="0"/>
              <a:t>her arıza için ana koruma </a:t>
            </a:r>
            <a:r>
              <a:rPr lang="tr-TR" sz="2200" dirty="0"/>
              <a:t>devreye girerek koruma sağlamalıdır. Sistemdeki ekipmanlar birden fazla ana koruma elemanına sahip olabilirler. </a:t>
            </a:r>
            <a:r>
              <a:rPr lang="tr-TR" sz="2200" b="1" dirty="0"/>
              <a:t>Her röle farklı arıza türü için koruma sağlar.</a:t>
            </a:r>
          </a:p>
          <a:p>
            <a:r>
              <a:rPr lang="tr-TR" sz="2200" b="1" dirty="0" smtClean="0">
                <a:solidFill>
                  <a:srgbClr val="FF0000"/>
                </a:solidFill>
              </a:rPr>
              <a:t>Yedek </a:t>
            </a:r>
            <a:r>
              <a:rPr lang="tr-TR" sz="2200" b="1" dirty="0">
                <a:solidFill>
                  <a:srgbClr val="FF0000"/>
                </a:solidFill>
              </a:rPr>
              <a:t>Koruma: </a:t>
            </a:r>
            <a:r>
              <a:rPr lang="tr-TR" sz="2200" dirty="0"/>
              <a:t>Yedek koruma </a:t>
            </a:r>
            <a:r>
              <a:rPr lang="tr-TR" sz="2200" b="1" dirty="0"/>
              <a:t>ana korumanın devreye girmediği </a:t>
            </a:r>
            <a:r>
              <a:rPr lang="tr-TR" sz="2200" dirty="0"/>
              <a:t>durumlarda koruma sağlar. Bu sebeple ana koruma düzeneğinde olduğu </a:t>
            </a:r>
            <a:r>
              <a:rPr lang="tr-TR" sz="2200" b="1" dirty="0"/>
              <a:t>gibi hızlı değil, daha yavaş, zaman gecikmeli </a:t>
            </a:r>
            <a:r>
              <a:rPr lang="tr-TR" sz="2200" dirty="0"/>
              <a:t>olarak tepki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tr-TR" sz="2400" b="1" dirty="0" smtClean="0">
                <a:solidFill>
                  <a:srgbClr val="FF0000"/>
                </a:solidFill>
              </a:rPr>
              <a:t>Koruma Bölgeleri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Komşu </a:t>
            </a:r>
            <a:r>
              <a:rPr lang="tr-TR" dirty="0"/>
              <a:t>iki bölgenin kesişmesi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2500" y="2654300"/>
            <a:ext cx="9226316" cy="4356100"/>
          </a:xfrm>
        </p:spPr>
        <p:txBody>
          <a:bodyPr>
            <a:normAutofit/>
          </a:bodyPr>
          <a:lstStyle/>
          <a:p>
            <a:endParaRPr lang="tr-TR" sz="800" dirty="0"/>
          </a:p>
          <a:p>
            <a:r>
              <a:rPr lang="tr-TR" sz="2200" dirty="0" smtClean="0"/>
              <a:t>Burada </a:t>
            </a:r>
            <a:r>
              <a:rPr lang="tr-TR" sz="2200" dirty="0"/>
              <a:t>korumanın temel özellikleri şunlardır:</a:t>
            </a:r>
          </a:p>
          <a:p>
            <a:pPr lvl="1"/>
            <a:r>
              <a:rPr lang="tr-TR" sz="2000" dirty="0"/>
              <a:t>Sistemin bütün elemanları devre kesicilerle sisteme </a:t>
            </a:r>
            <a:r>
              <a:rPr lang="tr-TR" sz="2000" dirty="0" smtClean="0"/>
              <a:t>bağlanır.</a:t>
            </a:r>
            <a:endParaRPr lang="tr-TR" sz="2000" dirty="0"/>
          </a:p>
          <a:p>
            <a:pPr lvl="1"/>
            <a:r>
              <a:rPr lang="nn-NO" sz="2000" dirty="0"/>
              <a:t>Sistemin her elemanı için ayrı bir koruma bölgesi oluşturulur</a:t>
            </a:r>
          </a:p>
          <a:p>
            <a:pPr lvl="1"/>
            <a:r>
              <a:rPr lang="tr-TR" sz="2000" dirty="0"/>
              <a:t>İki komşu elemanın koruma bölgeleri arasındaki devre kesici üzerinden birbirleriyle kesişirler. (şekilden görülebilir) </a:t>
            </a:r>
            <a:endParaRPr lang="tr-TR" sz="2000" dirty="0" smtClean="0"/>
          </a:p>
          <a:p>
            <a:pPr lvl="1"/>
            <a:r>
              <a:rPr lang="tr-TR" sz="2000" dirty="0" smtClean="0"/>
              <a:t>Dolayısıyla </a:t>
            </a:r>
            <a:r>
              <a:rPr lang="tr-TR" sz="2000" dirty="0"/>
              <a:t>iki bölge arasındaki kesicide meydana gelecek bir hata sonucu her iki bölgenin koruma cihazları çalışmaya başlar. </a:t>
            </a:r>
            <a:endParaRPr lang="tr-TR" sz="2000" dirty="0" smtClean="0"/>
          </a:p>
          <a:p>
            <a:pPr lvl="1"/>
            <a:r>
              <a:rPr lang="tr-TR" sz="2000" dirty="0" smtClean="0"/>
              <a:t>Bu</a:t>
            </a:r>
            <a:r>
              <a:rPr lang="tr-TR" sz="2000" dirty="0"/>
              <a:t>, kesici etrafında iki bölgenin kesişmemesi durumunda kesici hatası için hiç koruma önlemi almamaktan daha iyidir.</a:t>
            </a:r>
          </a:p>
          <a:p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804" y="249460"/>
            <a:ext cx="3330887" cy="20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2686" y="522514"/>
            <a:ext cx="9922554" cy="1016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Güç sistemi, cihaz ve mevcut olan devre kesicileri ile tanımlanan koruma bölgelerine ayrılır.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186"/>
          <a:stretch/>
        </p:blipFill>
        <p:spPr>
          <a:xfrm>
            <a:off x="2005005" y="1685055"/>
            <a:ext cx="9337916" cy="42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57" y="0"/>
            <a:ext cx="6634300" cy="617253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53662" y="6376062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46524B"/>
                </a:solidFill>
                <a:latin typeface="Arial" panose="020B0604020202020204" pitchFamily="34" charset="0"/>
              </a:rPr>
              <a:t>Elektrik Güç Sisteminde Koruma Bölgeleri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1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56209" y="789709"/>
            <a:ext cx="8915400" cy="51215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FF0000"/>
                </a:solidFill>
              </a:rPr>
              <a:t>Dersin Temel Kaynakları: </a:t>
            </a:r>
          </a:p>
          <a:p>
            <a:r>
              <a:rPr lang="en-US" sz="2200" b="1" dirty="0"/>
              <a:t>Protection of Industrial Power Systems</a:t>
            </a:r>
            <a:r>
              <a:rPr lang="en-US" sz="2200" dirty="0"/>
              <a:t>: T. Davies</a:t>
            </a:r>
            <a:r>
              <a:rPr lang="tr-TR" sz="2200" dirty="0"/>
              <a:t>, </a:t>
            </a:r>
            <a:r>
              <a:rPr lang="tr-TR" sz="2200" dirty="0" err="1"/>
              <a:t>Pergamon</a:t>
            </a:r>
            <a:r>
              <a:rPr lang="tr-TR" sz="2200" dirty="0"/>
              <a:t> </a:t>
            </a:r>
            <a:r>
              <a:rPr lang="tr-TR" sz="2200" dirty="0" err="1"/>
              <a:t>Press</a:t>
            </a:r>
            <a:r>
              <a:rPr lang="tr-TR" sz="2200" dirty="0"/>
              <a:t>, 1988. </a:t>
            </a:r>
          </a:p>
          <a:p>
            <a:r>
              <a:rPr lang="en-US" sz="2200" b="1" dirty="0"/>
              <a:t>Protective Relaying Principles and applications</a:t>
            </a:r>
            <a:r>
              <a:rPr lang="en-US" sz="2200" dirty="0"/>
              <a:t>: J. L. Blackburn, Marcel Dekker, New York, 1988.</a:t>
            </a:r>
            <a:endParaRPr lang="tr-TR" sz="2200" dirty="0"/>
          </a:p>
          <a:p>
            <a:r>
              <a:rPr lang="en-US" sz="2200" b="1" dirty="0" smtClean="0"/>
              <a:t>Protective </a:t>
            </a:r>
            <a:r>
              <a:rPr lang="en-US" sz="2200" b="1" dirty="0"/>
              <a:t>Relaying</a:t>
            </a:r>
            <a:r>
              <a:rPr lang="en-US" sz="2200" dirty="0"/>
              <a:t>, 3rd Edition, J. Lewis Blackburn and Thomas J. </a:t>
            </a:r>
            <a:r>
              <a:rPr lang="en-US" sz="2200" dirty="0" err="1"/>
              <a:t>Domin</a:t>
            </a:r>
            <a:r>
              <a:rPr lang="en-US" sz="2200" dirty="0"/>
              <a:t>, CRC </a:t>
            </a:r>
            <a:r>
              <a:rPr lang="en-US" sz="2200" dirty="0" err="1"/>
              <a:t>Yayınları</a:t>
            </a:r>
            <a:endParaRPr lang="en-US" sz="2200" dirty="0"/>
          </a:p>
          <a:p>
            <a:r>
              <a:rPr lang="en-US" sz="2200" b="1" dirty="0" smtClean="0"/>
              <a:t>Protection </a:t>
            </a:r>
            <a:r>
              <a:rPr lang="en-US" sz="2200" b="1" dirty="0"/>
              <a:t>of Electricity Distribution Networks</a:t>
            </a:r>
            <a:r>
              <a:rPr lang="en-US" sz="2200" dirty="0"/>
              <a:t>, 2nd Edition. Juan M. Gers and Edwards J. Holmes. IEEE </a:t>
            </a:r>
            <a:r>
              <a:rPr lang="en-US" sz="2200" dirty="0" err="1"/>
              <a:t>yayınları</a:t>
            </a:r>
            <a:r>
              <a:rPr lang="en-US" sz="2200" dirty="0"/>
              <a:t>.</a:t>
            </a:r>
          </a:p>
          <a:p>
            <a:r>
              <a:rPr lang="tr-TR" sz="2200" b="1" dirty="0" err="1" smtClean="0"/>
              <a:t>Protection</a:t>
            </a:r>
            <a:r>
              <a:rPr lang="tr-TR" sz="2200" b="1" dirty="0" smtClean="0"/>
              <a:t> </a:t>
            </a:r>
            <a:r>
              <a:rPr lang="tr-TR" sz="2200" b="1" dirty="0" err="1"/>
              <a:t>Relay</a:t>
            </a:r>
            <a:r>
              <a:rPr lang="tr-TR" sz="2200" b="1" dirty="0"/>
              <a:t> </a:t>
            </a:r>
            <a:r>
              <a:rPr lang="tr-TR" sz="2200" b="1" dirty="0" err="1"/>
              <a:t>Principles</a:t>
            </a:r>
            <a:r>
              <a:rPr lang="tr-TR" sz="2200" dirty="0"/>
              <a:t>,. </a:t>
            </a:r>
            <a:r>
              <a:rPr lang="tr-TR" sz="2200" dirty="0" err="1"/>
              <a:t>Anthony</a:t>
            </a:r>
            <a:r>
              <a:rPr lang="tr-TR" sz="2200" dirty="0"/>
              <a:t> </a:t>
            </a:r>
            <a:r>
              <a:rPr lang="tr-TR" sz="2200" dirty="0" err="1"/>
              <a:t>Sleva</a:t>
            </a:r>
            <a:r>
              <a:rPr lang="tr-TR" sz="2200" dirty="0"/>
              <a:t>. CRC Yayınları.</a:t>
            </a:r>
          </a:p>
          <a:p>
            <a:r>
              <a:rPr lang="tr-TR" sz="2200" b="1" dirty="0" err="1" smtClean="0"/>
              <a:t>Numerical</a:t>
            </a:r>
            <a:r>
              <a:rPr lang="tr-TR" sz="2200" b="1" dirty="0" smtClean="0"/>
              <a:t> </a:t>
            </a:r>
            <a:r>
              <a:rPr lang="tr-TR" sz="2200" b="1" dirty="0" err="1"/>
              <a:t>Distance</a:t>
            </a:r>
            <a:r>
              <a:rPr lang="tr-TR" sz="2200" b="1" dirty="0"/>
              <a:t> </a:t>
            </a:r>
            <a:r>
              <a:rPr lang="tr-TR" sz="2200" b="1" dirty="0" err="1"/>
              <a:t>Protection</a:t>
            </a:r>
            <a:r>
              <a:rPr lang="tr-TR" sz="2200" b="1" dirty="0"/>
              <a:t>, </a:t>
            </a:r>
            <a:r>
              <a:rPr lang="tr-TR" sz="2200" b="1" dirty="0" err="1"/>
              <a:t>Principles</a:t>
            </a:r>
            <a:r>
              <a:rPr lang="tr-TR" sz="2200" b="1" dirty="0"/>
              <a:t> </a:t>
            </a:r>
            <a:r>
              <a:rPr lang="tr-TR" sz="2200" b="1" dirty="0" err="1"/>
              <a:t>and</a:t>
            </a:r>
            <a:r>
              <a:rPr lang="tr-TR" sz="2200" b="1" dirty="0"/>
              <a:t> Applications</a:t>
            </a:r>
            <a:r>
              <a:rPr lang="tr-TR" sz="2200" dirty="0"/>
              <a:t>, </a:t>
            </a:r>
            <a:r>
              <a:rPr lang="tr-TR" sz="2200" dirty="0" err="1"/>
              <a:t>Gerhard</a:t>
            </a:r>
            <a:r>
              <a:rPr lang="tr-TR" sz="2200" dirty="0"/>
              <a:t> </a:t>
            </a:r>
            <a:r>
              <a:rPr lang="tr-TR" sz="2200" dirty="0" err="1"/>
              <a:t>Ziegler</a:t>
            </a:r>
            <a:r>
              <a:rPr lang="tr-TR" sz="2200" dirty="0"/>
              <a:t>, Siemens Yayınları</a:t>
            </a:r>
          </a:p>
          <a:p>
            <a:r>
              <a:rPr lang="tr-TR" sz="2200" b="1" dirty="0" smtClean="0"/>
              <a:t>Güç </a:t>
            </a:r>
            <a:r>
              <a:rPr lang="tr-TR" sz="2200" b="1" dirty="0"/>
              <a:t>Sistemlerinin Analizi ve Tasarımı</a:t>
            </a:r>
            <a:r>
              <a:rPr lang="tr-TR" sz="2200" dirty="0"/>
              <a:t>, J.D. </a:t>
            </a:r>
            <a:r>
              <a:rPr lang="tr-TR" sz="2200" dirty="0" err="1"/>
              <a:t>Glover</a:t>
            </a:r>
            <a:r>
              <a:rPr lang="tr-TR" sz="2200" dirty="0"/>
              <a:t>, M.S. Sarma, T.J. </a:t>
            </a:r>
            <a:r>
              <a:rPr lang="tr-TR" sz="2200" dirty="0" err="1"/>
              <a:t>Overbye</a:t>
            </a:r>
            <a:endParaRPr lang="tr-TR" sz="2200" dirty="0"/>
          </a:p>
          <a:p>
            <a:r>
              <a:rPr lang="tr-TR" sz="2200" b="1" dirty="0" smtClean="0"/>
              <a:t>Ölçme </a:t>
            </a:r>
            <a:r>
              <a:rPr lang="tr-TR" sz="2200" b="1" dirty="0"/>
              <a:t>ve Koruma</a:t>
            </a:r>
            <a:r>
              <a:rPr lang="tr-TR" sz="2200" dirty="0"/>
              <a:t>, </a:t>
            </a:r>
            <a:r>
              <a:rPr lang="tr-TR" sz="2200" dirty="0" err="1"/>
              <a:t>Elk</a:t>
            </a:r>
            <a:r>
              <a:rPr lang="tr-TR" sz="2200" dirty="0"/>
              <a:t>. Yük. Müh. Yetkin Saner, Birsen Yayınları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67386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6" r="19018" b="3193"/>
          <a:stretch/>
        </p:blipFill>
        <p:spPr>
          <a:xfrm>
            <a:off x="2692050" y="469900"/>
            <a:ext cx="8425130" cy="61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7909"/>
          <a:stretch/>
        </p:blipFill>
        <p:spPr>
          <a:xfrm>
            <a:off x="2758315" y="1264555"/>
            <a:ext cx="8577194" cy="39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57128" y="46594"/>
            <a:ext cx="8911687" cy="61113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Sistem Korumasının Tasarlanması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21317" t="32008" r="39980" b="36509"/>
          <a:stretch/>
        </p:blipFill>
        <p:spPr bwMode="auto">
          <a:xfrm>
            <a:off x="2257132" y="529389"/>
            <a:ext cx="6146639" cy="2155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50232" y="2685143"/>
            <a:ext cx="10860504" cy="433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Sıfırdan </a:t>
            </a:r>
            <a:r>
              <a:rPr lang="tr-TR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işletme veya mevcut bir sistemde koruma planlaması nasıl </a:t>
            </a:r>
            <a:r>
              <a:rPr lang="tr-TR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gerçekleşir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analizler yük akışı ve kısa devre analizleri yapılmalıdır. </a:t>
            </a:r>
            <a:endParaRPr lang="tr-T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sistemde şebekeden gelebilecek kısa devre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katkıları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sistemde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bulunan jeneratör ve motorların kısa devre katkıları dikkate alınmalıdır. </a:t>
            </a:r>
            <a:endParaRPr lang="tr-T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İşletmede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bulunan hatların,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jeneratörlerin,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transformatörlerin belirli parametrelere göre koruma ekipmanları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seçilmelidir.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elemanların korunmasıyla ilgili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bir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ekipmanları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belirlenmelidir.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rıza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koşullarında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yanlış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açmalara sebep vermemek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Röle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koordinasyonu 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yapılmalıdır.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Röle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koordinasyonundan sonrasında sitemde bakımları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yapılmalı ve testler gerçekleştirilmelidir. </a:t>
            </a:r>
            <a:endParaRPr lang="tr-T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5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753979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Koruma Fonksiyonları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11742" t="23694" r="35680" b="39448"/>
          <a:stretch/>
        </p:blipFill>
        <p:spPr bwMode="auto">
          <a:xfrm>
            <a:off x="2879557" y="513347"/>
            <a:ext cx="7475621" cy="309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18148" y="3400927"/>
            <a:ext cx="11181347" cy="366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ANSI ve IEC Koruma kodları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bir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kodu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karşılığında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rölelerinde parametreleri  belirlenebiliyor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 kullanılan koruma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kodlarından,   </a:t>
            </a: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50, 51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aşırı akım koruması ve yine</a:t>
            </a: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87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diferansiyel  koruması iki fark akımı sonucunda oluşabilecek arıza akımlarının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tespiti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kullanılıyor veya </a:t>
            </a: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mesafe koruma fonksiyonu özellikle havai hatlarda empedans ölçümüne dayanarak sistem arızalarının tespiti için kullanılıyor. </a:t>
            </a:r>
            <a:endParaRPr lang="tr-T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düşük gerilim, </a:t>
            </a:r>
            <a:r>
              <a:rPr lang="tr-TR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aşırı gerilimler sistemdeki işletme koşullarına göre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istenen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gerilim seviyesinin dışına çıktığında bu fonksiyonlar kullanılarak devre dışı bırakılabiliyor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Frekans 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korumaları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gerçekleştirilebiliyor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726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0243" y="3491142"/>
            <a:ext cx="8915400" cy="3777622"/>
          </a:xfrm>
        </p:spPr>
        <p:txBody>
          <a:bodyPr/>
          <a:lstStyle/>
          <a:p>
            <a:r>
              <a:rPr lang="tr-TR" dirty="0"/>
              <a:t>Daha </a:t>
            </a:r>
            <a:r>
              <a:rPr lang="tr-TR" dirty="0" smtClean="0"/>
              <a:t>önce </a:t>
            </a:r>
            <a:r>
              <a:rPr lang="tr-TR" dirty="0"/>
              <a:t>rakam olarak </a:t>
            </a:r>
            <a:r>
              <a:rPr lang="tr-TR" dirty="0" smtClean="0"/>
              <a:t>verilen kodların  </a:t>
            </a:r>
            <a:r>
              <a:rPr lang="tr-TR" dirty="0"/>
              <a:t>harf karşılığı görülmektedir.  </a:t>
            </a:r>
            <a:endParaRPr lang="tr-TR" dirty="0" smtClean="0"/>
          </a:p>
          <a:p>
            <a:r>
              <a:rPr lang="tr-TR" dirty="0" smtClean="0"/>
              <a:t>Örneğin 87 </a:t>
            </a:r>
            <a:r>
              <a:rPr lang="tr-TR" dirty="0"/>
              <a:t>korumasında 87L görüldüğünde bir </a:t>
            </a:r>
            <a:r>
              <a:rPr lang="tr-TR" dirty="0" smtClean="0"/>
              <a:t>hat </a:t>
            </a:r>
            <a:r>
              <a:rPr lang="tr-TR" dirty="0"/>
              <a:t>koruması olduğu </a:t>
            </a:r>
            <a:r>
              <a:rPr lang="tr-TR" dirty="0" smtClean="0"/>
              <a:t>anlaşılır.</a:t>
            </a:r>
          </a:p>
          <a:p>
            <a:r>
              <a:rPr lang="tr-TR" dirty="0" smtClean="0"/>
              <a:t>50N</a:t>
            </a:r>
            <a:r>
              <a:rPr lang="tr-TR" dirty="0"/>
              <a:t>, 87N gibi kısaltmalarla ANSI kodu görüldüğünde toprak </a:t>
            </a:r>
            <a:r>
              <a:rPr lang="tr-TR" dirty="0" smtClean="0"/>
              <a:t>arızaları anlaşılmalıdır.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11244" t="13523" r="35516" b="26807"/>
          <a:stretch/>
        </p:blipFill>
        <p:spPr bwMode="auto">
          <a:xfrm>
            <a:off x="3208421" y="0"/>
            <a:ext cx="5678906" cy="3491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05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Doğru </a:t>
            </a:r>
            <a:r>
              <a:rPr lang="tr-TR" dirty="0"/>
              <a:t>bakım, sürekli kontrol izleme olmalı. 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20668" t="18519" r="39154" b="36214"/>
          <a:stretch/>
        </p:blipFill>
        <p:spPr bwMode="auto">
          <a:xfrm>
            <a:off x="3269830" y="712628"/>
            <a:ext cx="6120913" cy="3191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67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66053"/>
              </p:ext>
            </p:extLst>
          </p:nvPr>
        </p:nvGraphicFramePr>
        <p:xfrm>
          <a:off x="1876925" y="160424"/>
          <a:ext cx="8999621" cy="6288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216">
                  <a:extLst>
                    <a:ext uri="{9D8B030D-6E8A-4147-A177-3AD203B41FA5}">
                      <a16:colId xmlns:a16="http://schemas.microsoft.com/office/drawing/2014/main" val="3397778093"/>
                    </a:ext>
                  </a:extLst>
                </a:gridCol>
                <a:gridCol w="7393405">
                  <a:extLst>
                    <a:ext uri="{9D8B030D-6E8A-4147-A177-3AD203B41FA5}">
                      <a16:colId xmlns:a16="http://schemas.microsoft.com/office/drawing/2014/main" val="2716725054"/>
                    </a:ext>
                  </a:extLst>
                </a:gridCol>
              </a:tblGrid>
              <a:tr h="41923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Hafta</a:t>
                      </a:r>
                      <a:endParaRPr lang="tr-TR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Konu</a:t>
                      </a:r>
                      <a:endParaRPr lang="tr-TR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353211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1.Hafta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Koruma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Prensipleri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146817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2.Hafta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Akım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Gerilim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Trafoları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805391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3.Hafta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Aşırı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akım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diferansiyel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empedans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1026311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Transformatör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generatör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hat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878974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Transformatör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generatör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hat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659212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Güç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sistemlerinin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işletilmesi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yönetimi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641300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Güç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sistemlerinin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işletilmesi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yönetimi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136775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sınav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144412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Güç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sistemlerinin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bilgisayarla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kontrolü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259524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Güç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sistemlerinde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iletişimi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ihtiyacı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659015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Uzaktan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okuma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işletim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kontrol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yönetim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784296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12.Hafta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Uzaktan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okuma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işletim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kontrol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yönetim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467237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13.Hafta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Uzaktan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okuma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işletim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koruma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kontrol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yönetim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056380"/>
                  </a:ext>
                </a:extLst>
              </a:tr>
              <a:tr h="419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14.Hafta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Güç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sistemleri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uygulamaları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için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haberleşme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ortamları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94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1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063653"/>
              </p:ext>
            </p:extLst>
          </p:nvPr>
        </p:nvGraphicFramePr>
        <p:xfrm>
          <a:off x="1966764" y="869484"/>
          <a:ext cx="9068268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07075">
                  <a:extLst>
                    <a:ext uri="{9D8B030D-6E8A-4147-A177-3AD203B41FA5}">
                      <a16:colId xmlns:a16="http://schemas.microsoft.com/office/drawing/2014/main" val="3716983813"/>
                    </a:ext>
                  </a:extLst>
                </a:gridCol>
                <a:gridCol w="2179630">
                  <a:extLst>
                    <a:ext uri="{9D8B030D-6E8A-4147-A177-3AD203B41FA5}">
                      <a16:colId xmlns:a16="http://schemas.microsoft.com/office/drawing/2014/main" val="4182825747"/>
                    </a:ext>
                  </a:extLst>
                </a:gridCol>
                <a:gridCol w="2181563">
                  <a:extLst>
                    <a:ext uri="{9D8B030D-6E8A-4147-A177-3AD203B41FA5}">
                      <a16:colId xmlns:a16="http://schemas.microsoft.com/office/drawing/2014/main" val="123884345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Değerlendirme Ölçütü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621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Sayısı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1605" marR="14351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Toplam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Katkısı</a:t>
                      </a:r>
                      <a:r>
                        <a:rPr lang="en-US" sz="1800" dirty="0">
                          <a:effectLst/>
                        </a:rPr>
                        <a:t> (%)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0115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sınav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65052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Ödev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38580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Uygulama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73175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Projeler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3389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Pratik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39308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Kısa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Sınav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73326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 marR="59690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Dönemiçi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Çalışmaların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Yıl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İçi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Başarıya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Oranı</a:t>
                      </a:r>
                      <a:r>
                        <a:rPr lang="en-US" sz="1800" dirty="0">
                          <a:effectLst/>
                        </a:rPr>
                        <a:t> (%)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01000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5405" marR="59690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Finalin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Başarıya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Oranı</a:t>
                      </a:r>
                      <a:r>
                        <a:rPr lang="en-US" sz="1800" dirty="0">
                          <a:effectLst/>
                        </a:rPr>
                        <a:t> (%)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tr-T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741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6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4181" y="303268"/>
            <a:ext cx="8911687" cy="627174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Koruma</a:t>
            </a:r>
            <a:r>
              <a:rPr lang="tr-TR" sz="4000" dirty="0"/>
              <a:t>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34181" y="1235242"/>
            <a:ext cx="10757819" cy="5775158"/>
          </a:xfrm>
        </p:spPr>
        <p:txBody>
          <a:bodyPr>
            <a:normAutofit/>
          </a:bodyPr>
          <a:lstStyle/>
          <a:p>
            <a:r>
              <a:rPr lang="tr-TR" sz="2200" dirty="0"/>
              <a:t>Elektrik enerjisinin kullanımı ve buna bağlı olarak da </a:t>
            </a:r>
            <a:r>
              <a:rPr lang="tr-TR" sz="2200" dirty="0" smtClean="0"/>
              <a:t>üretimi hızla artmaktadır.</a:t>
            </a:r>
          </a:p>
          <a:p>
            <a:r>
              <a:rPr lang="tr-TR" sz="2200" b="1" dirty="0" smtClean="0"/>
              <a:t>Elektrik </a:t>
            </a:r>
            <a:r>
              <a:rPr lang="tr-TR" sz="2200" b="1" dirty="0"/>
              <a:t>güç sistemleri </a:t>
            </a:r>
            <a:r>
              <a:rPr lang="tr-TR" sz="2200" b="1" dirty="0">
                <a:solidFill>
                  <a:srgbClr val="FF0000"/>
                </a:solidFill>
              </a:rPr>
              <a:t>elektriğin üretilmesi, iletilmesi, dağıtılması ve tüketilmesini</a:t>
            </a:r>
            <a:r>
              <a:rPr lang="tr-TR" sz="2200" b="1" dirty="0"/>
              <a:t> kapsamaktadır. </a:t>
            </a:r>
            <a:endParaRPr lang="tr-TR" sz="2200" b="1" dirty="0" smtClean="0"/>
          </a:p>
          <a:p>
            <a:r>
              <a:rPr lang="tr-TR" sz="2200" dirty="0" smtClean="0"/>
              <a:t>Bir </a:t>
            </a:r>
            <a:r>
              <a:rPr lang="tr-TR" sz="2200" dirty="0"/>
              <a:t>koruma sistemi genel olarak </a:t>
            </a:r>
            <a:r>
              <a:rPr lang="tr-TR" sz="2200" dirty="0">
                <a:solidFill>
                  <a:srgbClr val="FF0000"/>
                </a:solidFill>
              </a:rPr>
              <a:t>hatayı önleyici değil hata ortaya çıktıktan sonra olası etkilerini önleyici </a:t>
            </a:r>
            <a:r>
              <a:rPr lang="tr-TR" sz="2200" dirty="0"/>
              <a:t>bir yapıya sahiptir. </a:t>
            </a:r>
            <a:endParaRPr lang="tr-TR" sz="2200" dirty="0" smtClean="0"/>
          </a:p>
          <a:p>
            <a:r>
              <a:rPr lang="tr-TR" sz="2200" dirty="0" smtClean="0"/>
              <a:t>Bunun </a:t>
            </a:r>
            <a:r>
              <a:rPr lang="tr-TR" sz="2200" dirty="0"/>
              <a:t>için koruma sistemin arızalı bölümünü </a:t>
            </a:r>
            <a:r>
              <a:rPr lang="tr-TR" sz="2200" dirty="0">
                <a:solidFill>
                  <a:srgbClr val="FF0000"/>
                </a:solidFill>
              </a:rPr>
              <a:t>olabildiğince hızlı olarak </a:t>
            </a:r>
            <a:r>
              <a:rPr lang="tr-TR" sz="2200" dirty="0"/>
              <a:t>sistemden ayırmalıdır. </a:t>
            </a:r>
            <a:endParaRPr lang="tr-TR" sz="2200" dirty="0" smtClean="0"/>
          </a:p>
          <a:p>
            <a:r>
              <a:rPr lang="tr-TR" sz="2200" dirty="0" smtClean="0"/>
              <a:t>Aksi </a:t>
            </a:r>
            <a:r>
              <a:rPr lang="tr-TR" sz="2200" dirty="0"/>
              <a:t>takdirde arızalı kısım sistemin geri kalan kısmında daha büyük bir hasara ve sistemin genel olarak çalışmamasına sebep olacaktır. </a:t>
            </a:r>
            <a:endParaRPr lang="tr-TR" sz="2200" dirty="0" smtClean="0"/>
          </a:p>
          <a:p>
            <a:r>
              <a:rPr lang="tr-TR" sz="2200" dirty="0" smtClean="0"/>
              <a:t>Zaman </a:t>
            </a:r>
            <a:r>
              <a:rPr lang="tr-TR" sz="2200" dirty="0"/>
              <a:t>zaman yaşanan </a:t>
            </a:r>
            <a:r>
              <a:rPr lang="tr-TR" sz="2200" b="1" dirty="0"/>
              <a:t>sistem </a:t>
            </a:r>
            <a:r>
              <a:rPr lang="tr-TR" sz="2200" b="1" dirty="0" smtClean="0"/>
              <a:t>çökmeleri, </a:t>
            </a:r>
            <a:r>
              <a:rPr lang="tr-TR" sz="2200" dirty="0"/>
              <a:t>koruma </a:t>
            </a:r>
            <a:r>
              <a:rPr lang="tr-TR" sz="2200" b="1" dirty="0" smtClean="0"/>
              <a:t>sistemlerinin zamanında </a:t>
            </a:r>
            <a:r>
              <a:rPr lang="tr-TR" sz="2200" b="1" dirty="0"/>
              <a:t>ve gerektiği şekilde çalışmamasından </a:t>
            </a:r>
            <a:r>
              <a:rPr lang="tr-TR" sz="2200" dirty="0"/>
              <a:t>kaynaklanabilmektedir. </a:t>
            </a:r>
            <a:endParaRPr lang="tr-TR" sz="2200" dirty="0" smtClean="0"/>
          </a:p>
          <a:p>
            <a:r>
              <a:rPr lang="tr-TR" sz="2200" b="1" dirty="0" smtClean="0"/>
              <a:t>Aslında </a:t>
            </a:r>
            <a:r>
              <a:rPr lang="tr-TR" sz="2200" b="1" dirty="0"/>
              <a:t>koruma sistemdeki elemanları </a:t>
            </a:r>
            <a:r>
              <a:rPr lang="tr-TR" sz="2200" b="1" dirty="0" smtClean="0"/>
              <a:t>koruyarak, </a:t>
            </a:r>
            <a:r>
              <a:rPr lang="tr-TR" sz="2200" b="1" dirty="0"/>
              <a:t>enerjinin asgari kesintiyle tüketiciye ulaşmasını sağlamaktadır.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52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6954" y="166910"/>
            <a:ext cx="8911687" cy="128089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TEKNİĞİ NEDİR?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3299" y="947055"/>
            <a:ext cx="10498889" cy="3777622"/>
          </a:xfrm>
        </p:spPr>
        <p:txBody>
          <a:bodyPr>
            <a:normAutofit/>
          </a:bodyPr>
          <a:lstStyle/>
          <a:p>
            <a:r>
              <a:rPr lang="tr-TR" sz="2200" dirty="0"/>
              <a:t>Alçak ve yüksek gerilim sistemlerinde oluşabilecek arızaların boyutları çok ciddi sonuçlar doğurabilir.</a:t>
            </a:r>
          </a:p>
          <a:p>
            <a:r>
              <a:rPr lang="tr-TR" sz="2200" dirty="0"/>
              <a:t>Bu sonuçlar maddi olabileceği gibi ciddi yaralanmalar, hatta ölümle sonuçlanabilecek kazalar da olabilir. </a:t>
            </a:r>
          </a:p>
          <a:p>
            <a:r>
              <a:rPr lang="tr-TR" sz="2200" dirty="0"/>
              <a:t>Alçak ve yüksek gerilim sistemlerinde oluşabilecek arızaların </a:t>
            </a:r>
            <a:r>
              <a:rPr lang="tr-TR" sz="2200" b="1" dirty="0"/>
              <a:t>cihaz veya insanlara zarar vermeden </a:t>
            </a:r>
            <a:r>
              <a:rPr lang="tr-TR" sz="2200" dirty="0"/>
              <a:t>sistemden izole edilmesi için kullanılan ekipmanlar, sistem ve </a:t>
            </a:r>
            <a:r>
              <a:rPr lang="tr-TR" sz="2200" dirty="0" err="1"/>
              <a:t>know</a:t>
            </a:r>
            <a:r>
              <a:rPr lang="tr-TR" sz="2200" dirty="0"/>
              <a:t>-how’ in bütünü </a:t>
            </a:r>
            <a:r>
              <a:rPr lang="tr-TR" sz="2200" b="1" dirty="0"/>
              <a:t>koruma tekniği</a:t>
            </a:r>
            <a:r>
              <a:rPr lang="tr-TR" sz="2200" dirty="0"/>
              <a:t> olarak adlandırılır.</a:t>
            </a:r>
          </a:p>
          <a:p>
            <a:endParaRPr lang="tr-TR" sz="2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6197" r="-3057" b="17297"/>
          <a:stretch/>
        </p:blipFill>
        <p:spPr>
          <a:xfrm>
            <a:off x="3669798" y="3962676"/>
            <a:ext cx="3620002" cy="26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514" y="190209"/>
            <a:ext cx="8911687" cy="68217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KORUMANIN AMACI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0514" y="1306285"/>
            <a:ext cx="10474098" cy="5776685"/>
          </a:xfrm>
        </p:spPr>
        <p:txBody>
          <a:bodyPr/>
          <a:lstStyle/>
          <a:p>
            <a:r>
              <a:rPr lang="tr-TR" sz="2200" dirty="0" smtClean="0"/>
              <a:t>Koruma, </a:t>
            </a:r>
            <a:r>
              <a:rPr lang="tr-TR" sz="2200" dirty="0"/>
              <a:t>sistemdeki </a:t>
            </a:r>
            <a:r>
              <a:rPr lang="tr-TR" sz="2200" b="1" dirty="0"/>
              <a:t>arızalara engel olamaz veya sayılarını azaltamaz</a:t>
            </a:r>
            <a:r>
              <a:rPr lang="tr-TR" sz="2200" dirty="0"/>
              <a:t>. </a:t>
            </a:r>
          </a:p>
          <a:p>
            <a:r>
              <a:rPr lang="tr-TR" sz="2200" dirty="0"/>
              <a:t>Ancak:</a:t>
            </a:r>
          </a:p>
          <a:p>
            <a:pPr lvl="1"/>
            <a:r>
              <a:rPr lang="tr-TR" sz="2200" b="1" dirty="0"/>
              <a:t>Hızlı</a:t>
            </a:r>
            <a:r>
              <a:rPr lang="tr-TR" sz="2200" dirty="0"/>
              <a:t> ve </a:t>
            </a:r>
            <a:r>
              <a:rPr lang="tr-TR" sz="2200" b="1" dirty="0"/>
              <a:t>seçici</a:t>
            </a:r>
            <a:r>
              <a:rPr lang="tr-TR" sz="2200" dirty="0"/>
              <a:t> açma </a:t>
            </a:r>
            <a:r>
              <a:rPr lang="tr-TR" sz="2200" dirty="0" smtClean="0"/>
              <a:t>uygulanması,</a:t>
            </a:r>
            <a:endParaRPr lang="tr-TR" sz="2200" dirty="0"/>
          </a:p>
          <a:p>
            <a:pPr lvl="1"/>
            <a:r>
              <a:rPr lang="tr-TR" sz="2200" dirty="0"/>
              <a:t>Geçici hal durumlarında uygulanan açmalarda, sistemin </a:t>
            </a:r>
            <a:r>
              <a:rPr lang="tr-TR" sz="2200" b="1" dirty="0"/>
              <a:t>otomatik olarak eski durumuna </a:t>
            </a:r>
            <a:r>
              <a:rPr lang="tr-TR" sz="2200" b="1" dirty="0" smtClean="0"/>
              <a:t>getirilmesi,</a:t>
            </a:r>
            <a:endParaRPr lang="tr-TR" sz="2200" b="1" dirty="0"/>
          </a:p>
          <a:p>
            <a:pPr lvl="1"/>
            <a:r>
              <a:rPr lang="tr-TR" sz="2200" dirty="0"/>
              <a:t>Arıza durumlarında </a:t>
            </a:r>
            <a:r>
              <a:rPr lang="tr-TR" sz="2200" b="1" dirty="0"/>
              <a:t>sistemin farklı noktalardan beslenebilmesi için anahtarlamaların </a:t>
            </a:r>
            <a:r>
              <a:rPr lang="tr-TR" sz="2200" b="1" dirty="0" smtClean="0"/>
              <a:t>yapılması,</a:t>
            </a:r>
            <a:endParaRPr lang="tr-TR" sz="2200" b="1" dirty="0"/>
          </a:p>
          <a:p>
            <a:pPr lvl="1"/>
            <a:r>
              <a:rPr lang="tr-TR" sz="2200" dirty="0"/>
              <a:t>Arızalı bölgenin mümkün </a:t>
            </a:r>
            <a:r>
              <a:rPr lang="tr-TR" sz="2200" dirty="0" smtClean="0"/>
              <a:t>olan </a:t>
            </a:r>
            <a:r>
              <a:rPr lang="tr-TR" sz="2200" b="1" dirty="0"/>
              <a:t>en kısa sürede sistemden ayrılması </a:t>
            </a:r>
            <a:r>
              <a:rPr lang="tr-TR" sz="2200" dirty="0"/>
              <a:t>ile </a:t>
            </a:r>
          </a:p>
          <a:p>
            <a:pPr marL="457200" lvl="1" indent="0">
              <a:buNone/>
            </a:pPr>
            <a:r>
              <a:rPr lang="tr-TR" sz="2200" dirty="0" smtClean="0"/>
              <a:t>arıza </a:t>
            </a:r>
            <a:r>
              <a:rPr lang="tr-TR" sz="2200" dirty="0"/>
              <a:t>etkilerinin en aza indirilmesini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732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41714" y="608068"/>
            <a:ext cx="8911687" cy="71120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KORUMA SİSTEMİNİN ÖZELLİKLERİ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1422" y="1485805"/>
            <a:ext cx="9632269" cy="5059374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HIZLI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Arıza milisaniyeler içinde algılanmalı ve temizlenmelidir.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GÜVENİLİR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Sadece arıza olduğunda devreye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girmelidir.</a:t>
            </a:r>
            <a:endParaRPr lang="tr-T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SEÇİCİ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Sadece arızanın olduğu bölge veya elemanları koruyup, ilgili koruma elemanlarının </a:t>
            </a:r>
            <a:r>
              <a:rPr lang="tr-T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çalışması sağlanmalıdır.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Gelişmiş Teknolojiler (</a:t>
            </a:r>
            <a:r>
              <a:rPr lang="tr-TR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Art in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overhead line fault indicator for power distribution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hlinkClick r:id="rId2"/>
              </a:rPr>
              <a:t>Four-Faith overhead line fault indicator for power distribution network - YouTube</a:t>
            </a:r>
            <a:endParaRPr lang="tr-T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hlinkClick r:id="rId3"/>
              </a:rPr>
              <a:t>Distribution </a:t>
            </a:r>
            <a:r>
              <a:rPr lang="en-US" sz="2400" dirty="0">
                <a:hlinkClick r:id="rId3"/>
              </a:rPr>
              <a:t>Overhead Line Monitoring &amp; Analytics System - </a:t>
            </a:r>
            <a:r>
              <a:rPr lang="en-US" sz="2400" dirty="0" err="1">
                <a:hlinkClick r:id="rId3"/>
              </a:rPr>
              <a:t>InHand</a:t>
            </a:r>
            <a:r>
              <a:rPr lang="en-US" sz="2400" dirty="0">
                <a:hlinkClick r:id="rId3"/>
              </a:rPr>
              <a:t> Networks </a:t>
            </a:r>
            <a:r>
              <a:rPr lang="en-US" sz="2400" dirty="0" smtClean="0">
                <a:hlinkClick r:id="rId3"/>
              </a:rPr>
              <a:t>– YouTube</a:t>
            </a:r>
            <a:endParaRPr lang="tr-TR" sz="24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43398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571</TotalTime>
  <Words>2251</Words>
  <Application>Microsoft Office PowerPoint</Application>
  <PresentationFormat>Geniş ekran</PresentationFormat>
  <Paragraphs>257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Duman</vt:lpstr>
      <vt:lpstr>EE 343  GÜÇ SİSTEMLERİNDE İZLEME VE KORUMA  </vt:lpstr>
      <vt:lpstr>PowerPoint Sunusu</vt:lpstr>
      <vt:lpstr>PowerPoint Sunusu</vt:lpstr>
      <vt:lpstr>PowerPoint Sunusu</vt:lpstr>
      <vt:lpstr>PowerPoint Sunusu</vt:lpstr>
      <vt:lpstr>Koruma </vt:lpstr>
      <vt:lpstr>KORUMA TEKNİĞİ NEDİR?</vt:lpstr>
      <vt:lpstr>KORUMANIN AMACI</vt:lpstr>
      <vt:lpstr>KORUMA SİSTEMİNİN ÖZELLİKLERİ</vt:lpstr>
      <vt:lpstr>NEDEN KORUMAYA İHTİYAÇ DUYARIZ?</vt:lpstr>
      <vt:lpstr>GENEL ARIZA NEDENLERİ</vt:lpstr>
      <vt:lpstr>PowerPoint Sunusu</vt:lpstr>
      <vt:lpstr>Önemli Koruma Elemanları</vt:lpstr>
      <vt:lpstr>PowerPoint Sunusu</vt:lpstr>
      <vt:lpstr>ANSI/IEEE C37 IEEE Standard Rating Structure for AC High-Voltage Circuit Breakers</vt:lpstr>
      <vt:lpstr>TEMEL KORUMA GEREKSİNİMLERİ (KRİTERLERİ)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Kısa Devre Arızalarının Etkileri</vt:lpstr>
      <vt:lpstr>Kısa Devre Arıza Tipleri ve İstatistikleri</vt:lpstr>
      <vt:lpstr>Kısa Devre Arıza Oluştuğu Elemana Göre Arıza İstatistikleri:</vt:lpstr>
      <vt:lpstr>Koruma Bölgeleri</vt:lpstr>
      <vt:lpstr>Koruma Bölgeleri   Komşu iki bölgenin kesişmesi </vt:lpstr>
      <vt:lpstr>Güç sistemi, cihaz ve mevcut olan devre kesicileri ile tanımlanan koruma bölgelerine ayrılır. </vt:lpstr>
      <vt:lpstr>PowerPoint Sunusu</vt:lpstr>
      <vt:lpstr>PowerPoint Sunusu</vt:lpstr>
      <vt:lpstr>PowerPoint Sunusu</vt:lpstr>
      <vt:lpstr>Sistem Korumasının Tasarlanması</vt:lpstr>
      <vt:lpstr>Koruma Fonksiyonları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343</dc:title>
  <dc:creator>Meral</dc:creator>
  <cp:lastModifiedBy>Meral</cp:lastModifiedBy>
  <cp:revision>40</cp:revision>
  <dcterms:created xsi:type="dcterms:W3CDTF">2021-09-29T13:47:37Z</dcterms:created>
  <dcterms:modified xsi:type="dcterms:W3CDTF">2021-10-06T09:30:50Z</dcterms:modified>
</cp:coreProperties>
</file>